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72" r:id="rId3"/>
    <p:sldId id="269" r:id="rId4"/>
    <p:sldId id="257" r:id="rId5"/>
    <p:sldId id="271" r:id="rId6"/>
    <p:sldId id="259" r:id="rId7"/>
    <p:sldId id="260" r:id="rId8"/>
    <p:sldId id="261" r:id="rId9"/>
    <p:sldId id="270" r:id="rId10"/>
    <p:sldId id="262" r:id="rId11"/>
    <p:sldId id="268" r:id="rId12"/>
    <p:sldId id="273" r:id="rId13"/>
    <p:sldId id="263" r:id="rId14"/>
    <p:sldId id="267" r:id="rId15"/>
    <p:sldId id="275" r:id="rId16"/>
    <p:sldId id="266" r:id="rId17"/>
    <p:sldId id="274" r:id="rId18"/>
    <p:sldId id="264" r:id="rId19"/>
    <p:sldId id="265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8222E6A-7776-4E58-BAFC-E521F7D2207A}">
          <p14:sldIdLst>
            <p14:sldId id="256"/>
          </p14:sldIdLst>
        </p14:section>
        <p14:section name="Untitled Section" id="{62AA48BE-9257-4542-B9A1-3B4DDA43CE2E}">
          <p14:sldIdLst>
            <p14:sldId id="272"/>
            <p14:sldId id="269"/>
            <p14:sldId id="257"/>
            <p14:sldId id="271"/>
            <p14:sldId id="259"/>
            <p14:sldId id="260"/>
            <p14:sldId id="261"/>
            <p14:sldId id="270"/>
            <p14:sldId id="262"/>
            <p14:sldId id="268"/>
            <p14:sldId id="273"/>
            <p14:sldId id="263"/>
            <p14:sldId id="267"/>
            <p14:sldId id="275"/>
            <p14:sldId id="266"/>
            <p14:sldId id="274"/>
            <p14:sldId id="264"/>
            <p14:sldId id="26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7485" autoAdjust="0"/>
  </p:normalViewPr>
  <p:slideViewPr>
    <p:cSldViewPr snapToGrid="0">
      <p:cViewPr varScale="1">
        <p:scale>
          <a:sx n="82" d="100"/>
          <a:sy n="82" d="100"/>
        </p:scale>
        <p:origin x="1420" y="1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F57BEA-65A9-4CCA-86E8-0A6DFDF765EA}" type="datetimeFigureOut">
              <a:rPr lang="zh-CN" altLang="en-US" smtClean="0"/>
              <a:t>2025/5/11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F0E97C-18C2-4DEB-9D52-AEDAC7001D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94164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F0E97C-18C2-4DEB-9D52-AEDAC7001D6B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0230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b="0" i="0" dirty="0">
                <a:solidFill>
                  <a:srgbClr val="29313D"/>
                </a:solidFill>
                <a:effectLst/>
                <a:highlight>
                  <a:srgbClr val="FFFFFF"/>
                </a:highlight>
                <a:latin typeface="-apple-system"/>
              </a:rPr>
              <a:t>通常认为推理速度 </a:t>
            </a:r>
            <a:r>
              <a:rPr lang="en-US" altLang="zh-CN" b="0" i="0" dirty="0">
                <a:solidFill>
                  <a:srgbClr val="29313D"/>
                </a:solidFill>
                <a:effectLst/>
                <a:highlight>
                  <a:srgbClr val="FFFFFF"/>
                </a:highlight>
                <a:latin typeface="-apple-system"/>
              </a:rPr>
              <a:t>10 tokens/s </a:t>
            </a:r>
            <a:r>
              <a:rPr lang="zh-CN" altLang="en-US" b="0" i="0" dirty="0">
                <a:solidFill>
                  <a:srgbClr val="29313D"/>
                </a:solidFill>
                <a:effectLst/>
                <a:highlight>
                  <a:srgbClr val="FFFFFF"/>
                </a:highlight>
                <a:latin typeface="-apple-system"/>
              </a:rPr>
              <a:t>是正常能接受的最低速度</a:t>
            </a:r>
            <a:endParaRPr lang="en-US" altLang="zh-CN" b="0" i="0" dirty="0">
              <a:solidFill>
                <a:srgbClr val="29313D"/>
              </a:solidFill>
              <a:effectLst/>
              <a:highlight>
                <a:srgbClr val="FFFFFF"/>
              </a:highlight>
              <a:latin typeface="-apple-system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b="0" i="0" dirty="0">
              <a:solidFill>
                <a:srgbClr val="29313D"/>
              </a:solidFill>
              <a:effectLst/>
              <a:highlight>
                <a:srgbClr val="FFFFFF"/>
              </a:highlight>
              <a:latin typeface="-apple-system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b="0" i="0" dirty="0">
              <a:solidFill>
                <a:srgbClr val="29313D"/>
              </a:solidFill>
              <a:effectLst/>
              <a:highlight>
                <a:srgbClr val="FFFFFF"/>
              </a:highlight>
              <a:latin typeface="-apple-system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i="0" dirty="0">
                <a:solidFill>
                  <a:srgbClr val="29313D"/>
                </a:solidFill>
                <a:effectLst/>
                <a:highlight>
                  <a:srgbClr val="FFFFFF"/>
                </a:highlight>
                <a:latin typeface="-apple-system"/>
              </a:rPr>
              <a:t>Speculative Decoding</a:t>
            </a:r>
            <a:r>
              <a:rPr lang="zh-CN" altLang="en-US" b="0" i="0" dirty="0">
                <a:solidFill>
                  <a:srgbClr val="29313D"/>
                </a:solidFill>
                <a:effectLst/>
                <a:highlight>
                  <a:srgbClr val="FFFFFF"/>
                </a:highlight>
                <a:latin typeface="-apple-system"/>
              </a:rPr>
              <a:t>   计算量换 </a:t>
            </a:r>
            <a:r>
              <a:rPr lang="en-US" altLang="zh-CN" b="0" i="0" dirty="0">
                <a:solidFill>
                  <a:srgbClr val="29313D"/>
                </a:solidFill>
                <a:effectLst/>
                <a:highlight>
                  <a:srgbClr val="FFFFFF"/>
                </a:highlight>
                <a:latin typeface="-apple-system"/>
              </a:rPr>
              <a:t>token</a:t>
            </a:r>
            <a:r>
              <a:rPr lang="zh-CN" altLang="en-US" b="0" i="0" dirty="0">
                <a:solidFill>
                  <a:srgbClr val="29313D"/>
                </a:solidFill>
                <a:effectLst/>
                <a:highlight>
                  <a:srgbClr val="FFFFFF"/>
                </a:highlight>
                <a:latin typeface="-apple-system"/>
              </a:rPr>
              <a:t>速度</a:t>
            </a:r>
            <a:endParaRPr lang="en-US" altLang="zh-CN" b="0" i="0" dirty="0">
              <a:solidFill>
                <a:srgbClr val="29313D"/>
              </a:solidFill>
              <a:effectLst/>
              <a:highlight>
                <a:srgbClr val="FFFFFF"/>
              </a:highlight>
              <a:latin typeface="-apple-system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b="0" i="0" dirty="0">
              <a:solidFill>
                <a:srgbClr val="29313D"/>
              </a:solidFill>
              <a:effectLst/>
              <a:highlight>
                <a:srgbClr val="FFFFFF"/>
              </a:highlight>
              <a:latin typeface="-apple-system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b="0" i="0" dirty="0">
                <a:solidFill>
                  <a:srgbClr val="29313D"/>
                </a:solidFill>
                <a:effectLst/>
                <a:highlight>
                  <a:srgbClr val="FFFFFF"/>
                </a:highlight>
                <a:latin typeface="-apple-system"/>
              </a:rPr>
              <a:t>小模型根据 </a:t>
            </a:r>
            <a:r>
              <a:rPr lang="en-US" altLang="zh-CN" b="0" i="0" dirty="0">
                <a:solidFill>
                  <a:srgbClr val="29313D"/>
                </a:solidFill>
                <a:effectLst/>
                <a:highlight>
                  <a:srgbClr val="FFFFFF"/>
                </a:highlight>
                <a:latin typeface="-apple-system"/>
              </a:rPr>
              <a:t>input  </a:t>
            </a:r>
            <a:r>
              <a:rPr lang="zh-CN" altLang="en-US" b="0" i="0" dirty="0">
                <a:solidFill>
                  <a:srgbClr val="29313D"/>
                </a:solidFill>
                <a:effectLst/>
                <a:highlight>
                  <a:srgbClr val="FFFFFF"/>
                </a:highlight>
                <a:latin typeface="-apple-system"/>
              </a:rPr>
              <a:t>一次推理出多个 </a:t>
            </a:r>
            <a:r>
              <a:rPr lang="en-US" altLang="zh-CN" b="0" i="0" dirty="0">
                <a:solidFill>
                  <a:srgbClr val="29313D"/>
                </a:solidFill>
                <a:effectLst/>
                <a:highlight>
                  <a:srgbClr val="FFFFFF"/>
                </a:highlight>
                <a:latin typeface="-apple-system"/>
              </a:rPr>
              <a:t>token  a,  b, 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b="0" i="0" dirty="0">
              <a:solidFill>
                <a:srgbClr val="29313D"/>
              </a:solidFill>
              <a:effectLst/>
              <a:highlight>
                <a:srgbClr val="FFFFFF"/>
              </a:highlight>
              <a:latin typeface="-apple-system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b="0" i="0" dirty="0">
                <a:solidFill>
                  <a:srgbClr val="29313D"/>
                </a:solidFill>
                <a:effectLst/>
                <a:highlight>
                  <a:srgbClr val="FFFFFF"/>
                </a:highlight>
                <a:latin typeface="-apple-system"/>
              </a:rPr>
              <a:t>大模型批量验证 </a:t>
            </a:r>
            <a:endParaRPr lang="en-US" altLang="zh-CN" b="0" i="0" dirty="0">
              <a:solidFill>
                <a:srgbClr val="29313D"/>
              </a:solidFill>
              <a:effectLst/>
              <a:highlight>
                <a:srgbClr val="FFFFFF"/>
              </a:highlight>
              <a:latin typeface="-apple-system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i="0" dirty="0">
                <a:solidFill>
                  <a:srgbClr val="29313D"/>
                </a:solidFill>
                <a:effectLst/>
                <a:highlight>
                  <a:srgbClr val="FFFFFF"/>
                </a:highlight>
                <a:latin typeface="-apple-system"/>
              </a:rPr>
              <a:t>Input </a:t>
            </a:r>
            <a:r>
              <a:rPr lang="en-US" altLang="zh-CN" b="0" i="0" dirty="0">
                <a:solidFill>
                  <a:srgbClr val="29313D"/>
                </a:solidFill>
                <a:effectLst/>
                <a:highlight>
                  <a:srgbClr val="FFFFFF"/>
                </a:highlight>
                <a:latin typeface="-apple-system"/>
                <a:sym typeface="Wingdings" panose="05000000000000000000" pitchFamily="2" charset="2"/>
              </a:rPr>
              <a:t> a ?</a:t>
            </a:r>
            <a:endParaRPr lang="en-US" altLang="zh-CN" b="0" i="0" dirty="0">
              <a:solidFill>
                <a:srgbClr val="29313D"/>
              </a:solidFill>
              <a:effectLst/>
              <a:highlight>
                <a:srgbClr val="FFFFFF"/>
              </a:highlight>
              <a:latin typeface="-apple-system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i="0" dirty="0">
                <a:solidFill>
                  <a:srgbClr val="29313D"/>
                </a:solidFill>
                <a:effectLst/>
                <a:highlight>
                  <a:srgbClr val="FFFFFF"/>
                </a:highlight>
                <a:latin typeface="-apple-system"/>
              </a:rPr>
              <a:t>Input + a -</a:t>
            </a:r>
            <a:r>
              <a:rPr lang="en-US" altLang="zh-CN" b="0" i="0" dirty="0">
                <a:solidFill>
                  <a:srgbClr val="29313D"/>
                </a:solidFill>
                <a:effectLst/>
                <a:highlight>
                  <a:srgbClr val="FFFFFF"/>
                </a:highlight>
                <a:latin typeface="-apple-system"/>
                <a:sym typeface="Wingdings" panose="05000000000000000000" pitchFamily="2" charset="2"/>
              </a:rPr>
              <a:t>  b?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i="0" dirty="0">
                <a:solidFill>
                  <a:srgbClr val="29313D"/>
                </a:solidFill>
                <a:effectLst/>
                <a:highlight>
                  <a:srgbClr val="FFFFFF"/>
                </a:highlight>
                <a:latin typeface="-apple-system"/>
              </a:rPr>
              <a:t>Input + a + b  </a:t>
            </a:r>
            <a:r>
              <a:rPr lang="en-US" altLang="zh-CN" b="0" i="0" dirty="0">
                <a:solidFill>
                  <a:srgbClr val="29313D"/>
                </a:solidFill>
                <a:effectLst/>
                <a:highlight>
                  <a:srgbClr val="FFFFFF"/>
                </a:highlight>
                <a:latin typeface="-apple-system"/>
                <a:sym typeface="Wingdings" panose="05000000000000000000" pitchFamily="2" charset="2"/>
              </a:rPr>
              <a:t> c 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b="0" i="0" dirty="0">
              <a:solidFill>
                <a:srgbClr val="29313D"/>
              </a:solidFill>
              <a:effectLst/>
              <a:highlight>
                <a:srgbClr val="FFFFFF"/>
              </a:highlight>
              <a:latin typeface="-apple-system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b="0" i="0" dirty="0">
              <a:solidFill>
                <a:srgbClr val="29313D"/>
              </a:solidFill>
              <a:effectLst/>
              <a:highlight>
                <a:srgbClr val="FFFFFF"/>
              </a:highlight>
              <a:latin typeface="-apple-system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i="0" dirty="0">
                <a:solidFill>
                  <a:srgbClr val="29313D"/>
                </a:solidFill>
                <a:effectLst/>
                <a:highlight>
                  <a:srgbClr val="FFFFFF"/>
                </a:highlight>
                <a:latin typeface="-apple-system"/>
              </a:rPr>
              <a:t>1 </a:t>
            </a:r>
            <a:r>
              <a:rPr lang="zh-CN" altLang="en-US" b="0" i="0" dirty="0">
                <a:solidFill>
                  <a:srgbClr val="29313D"/>
                </a:solidFill>
                <a:effectLst/>
                <a:highlight>
                  <a:srgbClr val="FFFFFF"/>
                </a:highlight>
                <a:latin typeface="-apple-system"/>
              </a:rPr>
              <a:t>次推理 </a:t>
            </a:r>
            <a:r>
              <a:rPr lang="en-US" altLang="zh-CN" b="0" i="0" dirty="0">
                <a:solidFill>
                  <a:srgbClr val="29313D"/>
                </a:solidFill>
                <a:effectLst/>
                <a:highlight>
                  <a:srgbClr val="FFFFFF"/>
                </a:highlight>
                <a:latin typeface="-apple-system"/>
              </a:rPr>
              <a:t>-&gt; 1token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i="0" dirty="0">
                <a:solidFill>
                  <a:srgbClr val="29313D"/>
                </a:solidFill>
                <a:effectLst/>
                <a:highlight>
                  <a:srgbClr val="FFFFFF"/>
                </a:highlight>
                <a:latin typeface="-apple-system"/>
              </a:rPr>
              <a:t>1</a:t>
            </a:r>
            <a:r>
              <a:rPr lang="zh-CN" altLang="en-US" b="0" i="0" dirty="0">
                <a:solidFill>
                  <a:srgbClr val="29313D"/>
                </a:solidFill>
                <a:effectLst/>
                <a:highlight>
                  <a:srgbClr val="FFFFFF"/>
                </a:highlight>
                <a:latin typeface="-apple-system"/>
              </a:rPr>
              <a:t>次 推理 </a:t>
            </a:r>
            <a:r>
              <a:rPr lang="en-US" altLang="zh-CN" b="0" i="0" dirty="0">
                <a:solidFill>
                  <a:srgbClr val="29313D"/>
                </a:solidFill>
                <a:effectLst/>
                <a:highlight>
                  <a:srgbClr val="FFFFFF"/>
                </a:highlight>
                <a:latin typeface="-apple-system"/>
              </a:rPr>
              <a:t>-&gt; 3token  3x speed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F0E97C-18C2-4DEB-9D52-AEDAC7001D6B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59067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F0E97C-18C2-4DEB-9D52-AEDAC7001D6B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64477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图片</a:t>
            </a:r>
            <a:r>
              <a:rPr lang="en-US" altLang="zh-CN" dirty="0"/>
              <a:t>, </a:t>
            </a:r>
            <a:r>
              <a:rPr lang="zh-CN" altLang="en-US" dirty="0"/>
              <a:t>视频方面的话</a:t>
            </a:r>
            <a:r>
              <a:rPr lang="en-US" altLang="zh-CN" dirty="0"/>
              <a:t> , </a:t>
            </a:r>
            <a:r>
              <a:rPr lang="zh-CN" altLang="en-US" dirty="0"/>
              <a:t>各种抖音爆款图片</a:t>
            </a:r>
            <a:r>
              <a:rPr lang="en-US" altLang="zh-CN" dirty="0"/>
              <a:t>, </a:t>
            </a:r>
            <a:r>
              <a:rPr lang="zh-CN" altLang="en-US" dirty="0"/>
              <a:t>视频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吉卜力画风图片</a:t>
            </a:r>
            <a:endParaRPr lang="en-US" altLang="zh-CN" dirty="0"/>
          </a:p>
          <a:p>
            <a:r>
              <a:rPr lang="zh-CN" altLang="en-US" dirty="0"/>
              <a:t>治愈老爷爷视频</a:t>
            </a:r>
            <a:endParaRPr lang="en-US" altLang="zh-CN" dirty="0"/>
          </a:p>
          <a:p>
            <a:r>
              <a:rPr lang="zh-CN" altLang="en-US" dirty="0"/>
              <a:t>儿歌生成视频</a:t>
            </a:r>
            <a:endParaRPr lang="en-US" altLang="zh-CN" dirty="0"/>
          </a:p>
          <a:p>
            <a:r>
              <a:rPr lang="zh-CN" altLang="en-US" dirty="0"/>
              <a:t>书单视频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由于 </a:t>
            </a:r>
            <a:r>
              <a:rPr lang="en-US" altLang="zh-CN" dirty="0"/>
              <a:t>LLM </a:t>
            </a:r>
            <a:r>
              <a:rPr lang="zh-CN" altLang="en-US" dirty="0"/>
              <a:t>的幻觉机制</a:t>
            </a:r>
            <a:r>
              <a:rPr lang="en-US" altLang="zh-CN" dirty="0"/>
              <a:t>,  </a:t>
            </a:r>
            <a:r>
              <a:rPr lang="zh-CN" altLang="en-US" dirty="0"/>
              <a:t>更加考验工程能力。 </a:t>
            </a:r>
            <a:endParaRPr lang="en-US" altLang="zh-CN" dirty="0"/>
          </a:p>
          <a:p>
            <a:r>
              <a:rPr lang="en-US" altLang="zh-CN" dirty="0"/>
              <a:t>https://mp.weixin.qq.com/s/HsFhXMLejsQWjTghUYdKFA</a:t>
            </a:r>
          </a:p>
          <a:p>
            <a:endParaRPr lang="en-US" altLang="zh-CN" dirty="0"/>
          </a:p>
          <a:p>
            <a:r>
              <a:rPr lang="zh-CN" altLang="en-US" dirty="0"/>
              <a:t>当做产品时</a:t>
            </a:r>
            <a:r>
              <a:rPr lang="en-US" altLang="zh-CN" dirty="0"/>
              <a:t>, </a:t>
            </a:r>
            <a:r>
              <a:rPr lang="zh-CN" altLang="en-US" dirty="0"/>
              <a:t>如何冷启动</a:t>
            </a:r>
            <a:r>
              <a:rPr lang="en-US" altLang="zh-CN" dirty="0"/>
              <a:t>, </a:t>
            </a:r>
            <a:r>
              <a:rPr lang="zh-CN" altLang="en-US" dirty="0"/>
              <a:t>如何营销</a:t>
            </a:r>
            <a:r>
              <a:rPr lang="en-US" altLang="zh-CN" dirty="0"/>
              <a:t>, </a:t>
            </a:r>
            <a:r>
              <a:rPr lang="zh-CN" altLang="en-US" dirty="0"/>
              <a:t>如何不断反馈迭代下去</a:t>
            </a:r>
            <a:r>
              <a:rPr lang="en-US" altLang="zh-CN" dirty="0"/>
              <a:t>, </a:t>
            </a:r>
            <a:r>
              <a:rPr lang="zh-CN" altLang="en-US" dirty="0"/>
              <a:t>又是另一个话题了</a:t>
            </a:r>
            <a:endParaRPr lang="en-US" alt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F0E97C-18C2-4DEB-9D52-AEDAC7001D6B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6999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Gpt4o:  </a:t>
            </a:r>
            <a:r>
              <a:rPr lang="zh-CN" altLang="en-US" dirty="0"/>
              <a:t>图像</a:t>
            </a:r>
            <a:r>
              <a:rPr lang="en-US" altLang="zh-CN" dirty="0"/>
              <a:t>, text  </a:t>
            </a:r>
            <a:r>
              <a:rPr lang="en-US" altLang="zh-CN" dirty="0">
                <a:sym typeface="Wingdings" panose="05000000000000000000" pitchFamily="2" charset="2"/>
              </a:rPr>
              <a:t>  text, </a:t>
            </a:r>
            <a:r>
              <a:rPr lang="zh-CN" altLang="en-US" dirty="0">
                <a:sym typeface="Wingdings" panose="05000000000000000000" pitchFamily="2" charset="2"/>
              </a:rPr>
              <a:t>图像</a:t>
            </a:r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F0E97C-18C2-4DEB-9D52-AEDAC7001D6B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91052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F0E97C-18C2-4DEB-9D52-AEDAC7001D6B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19150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大模型的工作原理是 文字接龙</a:t>
            </a:r>
            <a:r>
              <a:rPr lang="en-US" altLang="zh-CN" dirty="0"/>
              <a:t>, </a:t>
            </a:r>
            <a:r>
              <a:rPr lang="zh-CN" altLang="en-US" dirty="0"/>
              <a:t>所以 </a:t>
            </a:r>
            <a:r>
              <a:rPr lang="en-US" altLang="zh-CN" dirty="0"/>
              <a:t>context size </a:t>
            </a:r>
            <a:r>
              <a:rPr lang="zh-CN" altLang="en-US" dirty="0"/>
              <a:t>的大小 决定了 </a:t>
            </a:r>
            <a:r>
              <a:rPr lang="en-US" altLang="zh-CN" dirty="0" err="1"/>
              <a:t>llm</a:t>
            </a:r>
            <a:r>
              <a:rPr lang="en-US" altLang="zh-CN" dirty="0"/>
              <a:t> </a:t>
            </a:r>
            <a:r>
              <a:rPr lang="zh-CN" altLang="en-US" dirty="0"/>
              <a:t>能处理多大数据集</a:t>
            </a:r>
            <a:r>
              <a:rPr lang="en-US" altLang="zh-CN" dirty="0"/>
              <a:t>, </a:t>
            </a:r>
            <a:r>
              <a:rPr lang="zh-CN" altLang="en-US" dirty="0"/>
              <a:t>意味着你能喂给大模型多大数据</a:t>
            </a:r>
            <a:r>
              <a:rPr lang="en-US" altLang="zh-CN" dirty="0"/>
              <a:t>,  </a:t>
            </a:r>
          </a:p>
          <a:p>
            <a:r>
              <a:rPr lang="zh-CN" altLang="en-US" dirty="0"/>
              <a:t>一般情况下</a:t>
            </a:r>
            <a:r>
              <a:rPr lang="en-US" altLang="zh-CN" dirty="0"/>
              <a:t>, </a:t>
            </a:r>
            <a:r>
              <a:rPr lang="zh-CN" altLang="en-US" dirty="0"/>
              <a:t>数据喂的越多</a:t>
            </a:r>
            <a:r>
              <a:rPr lang="en-US" altLang="zh-CN" dirty="0"/>
              <a:t>, </a:t>
            </a:r>
            <a:r>
              <a:rPr lang="zh-CN" altLang="en-US" dirty="0"/>
              <a:t>结果越好</a:t>
            </a:r>
            <a:r>
              <a:rPr lang="en-US" altLang="zh-CN" dirty="0"/>
              <a:t>.</a:t>
            </a:r>
            <a:r>
              <a:rPr lang="zh-CN" altLang="en-US" dirty="0"/>
              <a:t> 尤其是在 喂 模式下</a:t>
            </a:r>
            <a:r>
              <a:rPr lang="en-US" altLang="zh-CN" dirty="0"/>
              <a:t>.  </a:t>
            </a:r>
            <a:r>
              <a:rPr lang="zh-CN" altLang="en-US" dirty="0"/>
              <a:t>因此给足上下文信心</a:t>
            </a:r>
            <a:r>
              <a:rPr lang="en-US" altLang="zh-CN" dirty="0"/>
              <a:t>, </a:t>
            </a:r>
            <a:r>
              <a:rPr lang="zh-CN" altLang="en-US" dirty="0"/>
              <a:t>很关键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F0E97C-18C2-4DEB-9D52-AEDAC7001D6B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22414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dirty="0"/>
              <a:t>因为是基于文字接龙的模式</a:t>
            </a:r>
            <a:r>
              <a:rPr lang="en-US" altLang="zh-CN" sz="1200" dirty="0"/>
              <a:t>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dirty="0"/>
              <a:t>推理能力有限</a:t>
            </a:r>
            <a:r>
              <a:rPr lang="en-US" altLang="zh-CN" sz="1200" dirty="0"/>
              <a:t>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dirty="0"/>
              <a:t>理解物理世界</a:t>
            </a:r>
            <a:r>
              <a:rPr lang="en-US" altLang="zh-CN" sz="1200" dirty="0"/>
              <a:t>, </a:t>
            </a:r>
            <a:r>
              <a:rPr lang="zh-CN" altLang="en-US" sz="1200" dirty="0"/>
              <a:t>物理规律的缺失</a:t>
            </a:r>
            <a:endParaRPr lang="en-US" altLang="zh-CN" sz="1200" dirty="0"/>
          </a:p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F0E97C-18C2-4DEB-9D52-AEDAC7001D6B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97837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大模型的工作原理是 文字接龙</a:t>
            </a:r>
            <a:r>
              <a:rPr lang="en-US" altLang="zh-CN" dirty="0"/>
              <a:t>, </a:t>
            </a:r>
            <a:r>
              <a:rPr lang="zh-CN" altLang="en-US" dirty="0"/>
              <a:t>所以 </a:t>
            </a:r>
            <a:r>
              <a:rPr lang="en-US" altLang="zh-CN" dirty="0"/>
              <a:t>context size </a:t>
            </a:r>
            <a:r>
              <a:rPr lang="zh-CN" altLang="en-US" dirty="0"/>
              <a:t>的大小 决定了 </a:t>
            </a:r>
            <a:r>
              <a:rPr lang="en-US" altLang="zh-CN" dirty="0" err="1"/>
              <a:t>llm</a:t>
            </a:r>
            <a:r>
              <a:rPr lang="en-US" altLang="zh-CN" dirty="0"/>
              <a:t> </a:t>
            </a:r>
            <a:r>
              <a:rPr lang="zh-CN" altLang="en-US" dirty="0"/>
              <a:t>能处理多大数据集</a:t>
            </a:r>
            <a:r>
              <a:rPr lang="en-US" altLang="zh-CN" dirty="0"/>
              <a:t>, </a:t>
            </a:r>
            <a:r>
              <a:rPr lang="zh-CN" altLang="en-US" dirty="0"/>
              <a:t>意味着你能喂给大模型多大数据</a:t>
            </a:r>
            <a:r>
              <a:rPr lang="en-US" altLang="zh-CN" dirty="0"/>
              <a:t>,  </a:t>
            </a:r>
          </a:p>
          <a:p>
            <a:r>
              <a:rPr lang="zh-CN" altLang="en-US" dirty="0"/>
              <a:t>一般情况下</a:t>
            </a:r>
            <a:r>
              <a:rPr lang="en-US" altLang="zh-CN" dirty="0"/>
              <a:t>, </a:t>
            </a:r>
            <a:r>
              <a:rPr lang="zh-CN" altLang="en-US" dirty="0"/>
              <a:t>数据喂的越多</a:t>
            </a:r>
            <a:r>
              <a:rPr lang="en-US" altLang="zh-CN" dirty="0"/>
              <a:t>, </a:t>
            </a:r>
            <a:r>
              <a:rPr lang="zh-CN" altLang="en-US" dirty="0"/>
              <a:t>结果越好</a:t>
            </a:r>
            <a:r>
              <a:rPr lang="en-US" altLang="zh-CN" dirty="0"/>
              <a:t>.</a:t>
            </a:r>
            <a:r>
              <a:rPr lang="zh-CN" altLang="en-US" dirty="0"/>
              <a:t> 尤其是在 喂 模式下</a:t>
            </a: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商业条件</a:t>
            </a:r>
            <a:r>
              <a:rPr lang="en-US" altLang="zh-CN" dirty="0"/>
              <a:t>, </a:t>
            </a:r>
            <a:r>
              <a:rPr lang="zh-CN" altLang="en-US" dirty="0"/>
              <a:t>能收回投资</a:t>
            </a:r>
            <a:endParaRPr lang="en-US" altLang="zh-CN" dirty="0"/>
          </a:p>
          <a:p>
            <a:r>
              <a:rPr lang="zh-CN" altLang="en-US" dirty="0"/>
              <a:t>人做的事情成本非常高</a:t>
            </a:r>
            <a:endParaRPr lang="en-US" altLang="zh-CN" dirty="0"/>
          </a:p>
          <a:p>
            <a:r>
              <a:rPr lang="zh-CN" altLang="en-US" dirty="0"/>
              <a:t>人要很快就能判断结果的正确性</a:t>
            </a: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有幻觉</a:t>
            </a:r>
            <a:endParaRPr lang="en-US" altLang="zh-CN" dirty="0"/>
          </a:p>
          <a:p>
            <a:r>
              <a:rPr lang="zh-CN" altLang="en-US" dirty="0"/>
              <a:t>有上下文限制</a:t>
            </a:r>
            <a:endParaRPr lang="en-US" alt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F0E97C-18C2-4DEB-9D52-AEDAC7001D6B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41726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F0E97C-18C2-4DEB-9D52-AEDAC7001D6B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56689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zh-CN" altLang="en-US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F0502020204030204" pitchFamily="49" charset="0"/>
              </a:rPr>
              <a:t>❌ 只有指令：​</a:t>
            </a:r>
          </a:p>
          <a:p>
            <a:pPr algn="l"/>
            <a:r>
              <a:rPr lang="zh-CN" altLang="en-US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F0502020204030204" pitchFamily="49" charset="0"/>
              </a:rPr>
              <a:t>​</a:t>
            </a:r>
          </a:p>
          <a:p>
            <a:pPr algn="l"/>
            <a:r>
              <a:rPr lang="en-US" altLang="zh-CN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F0502020204030204" pitchFamily="49" charset="0"/>
              </a:rPr>
              <a:t>"</a:t>
            </a:r>
            <a:r>
              <a:rPr lang="zh-CN" altLang="en-US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F0502020204030204" pitchFamily="49" charset="0"/>
              </a:rPr>
              <a:t>帮我写一篇手机的产品介绍。</a:t>
            </a:r>
            <a:r>
              <a:rPr lang="en-US" altLang="zh-CN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F0502020204030204" pitchFamily="49" charset="0"/>
              </a:rPr>
              <a:t>"​</a:t>
            </a:r>
          </a:p>
          <a:p>
            <a:pPr algn="l"/>
            <a:r>
              <a:rPr lang="en-US" altLang="zh-CN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F0502020204030204" pitchFamily="49" charset="0"/>
              </a:rPr>
              <a:t>​</a:t>
            </a:r>
          </a:p>
          <a:p>
            <a:pPr algn="l"/>
            <a:r>
              <a:rPr lang="en-US" altLang="zh-CN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F0502020204030204" pitchFamily="49" charset="0"/>
              </a:rPr>
              <a:t>​</a:t>
            </a:r>
          </a:p>
          <a:p>
            <a:pPr algn="l"/>
            <a:r>
              <a:rPr lang="en-US" altLang="zh-CN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F0502020204030204" pitchFamily="49" charset="0"/>
              </a:rPr>
              <a:t>✅ </a:t>
            </a:r>
            <a:r>
              <a:rPr lang="zh-CN" altLang="en-US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F0502020204030204" pitchFamily="49" charset="0"/>
              </a:rPr>
              <a:t>指令</a:t>
            </a:r>
            <a:r>
              <a:rPr lang="en-US" altLang="zh-CN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F0502020204030204" pitchFamily="49" charset="0"/>
              </a:rPr>
              <a:t>+</a:t>
            </a:r>
            <a:r>
              <a:rPr lang="zh-CN" altLang="en-US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F0502020204030204" pitchFamily="49" charset="0"/>
              </a:rPr>
              <a:t>上下文：​</a:t>
            </a:r>
          </a:p>
          <a:p>
            <a:pPr algn="l"/>
            <a:r>
              <a:rPr lang="en-US" altLang="zh-CN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F0502020204030204" pitchFamily="49" charset="0"/>
              </a:rPr>
              <a:t>"</a:t>
            </a:r>
            <a:r>
              <a:rPr lang="zh-CN" altLang="en-US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F0502020204030204" pitchFamily="49" charset="0"/>
              </a:rPr>
              <a:t>这是一款主打年轻人市场的游戏手机，价格</a:t>
            </a:r>
            <a:r>
              <a:rPr lang="en-US" altLang="zh-CN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F0502020204030204" pitchFamily="49" charset="0"/>
              </a:rPr>
              <a:t>3000</a:t>
            </a:r>
            <a:r>
              <a:rPr lang="zh-CN" altLang="en-US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F0502020204030204" pitchFamily="49" charset="0"/>
              </a:rPr>
              <a:t>元档位，​</a:t>
            </a:r>
          </a:p>
          <a:p>
            <a:pPr algn="l"/>
            <a:r>
              <a:rPr lang="zh-CN" altLang="en-US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F0502020204030204" pitchFamily="49" charset="0"/>
              </a:rPr>
              <a:t>主要卖点是</a:t>
            </a:r>
            <a:r>
              <a:rPr lang="en-US" altLang="zh-CN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F0502020204030204" pitchFamily="49" charset="0"/>
              </a:rPr>
              <a:t>120W</a:t>
            </a:r>
            <a:r>
              <a:rPr lang="zh-CN" altLang="en-US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F0502020204030204" pitchFamily="49" charset="0"/>
              </a:rPr>
              <a:t>快充和散热系统。​</a:t>
            </a:r>
          </a:p>
          <a:p>
            <a:pPr algn="l"/>
            <a:r>
              <a:rPr lang="zh-CN" altLang="en-US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F0502020204030204" pitchFamily="49" charset="0"/>
              </a:rPr>
              <a:t>​</a:t>
            </a:r>
          </a:p>
          <a:p>
            <a:pPr algn="l"/>
            <a:r>
              <a:rPr lang="zh-CN" altLang="en-US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F0502020204030204" pitchFamily="49" charset="0"/>
              </a:rPr>
              <a:t>请写一篇产品介绍文案，重点突出性价比和游戏性能，面向</a:t>
            </a:r>
            <a:r>
              <a:rPr lang="en-US" altLang="zh-CN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F0502020204030204" pitchFamily="49" charset="0"/>
              </a:rPr>
              <a:t>B</a:t>
            </a:r>
            <a:r>
              <a:rPr lang="zh-CN" altLang="en-US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F0502020204030204" pitchFamily="49" charset="0"/>
              </a:rPr>
              <a:t>站年轻用户。​</a:t>
            </a:r>
          </a:p>
          <a:p>
            <a:pPr algn="l"/>
            <a:r>
              <a:rPr lang="zh-CN" altLang="en-US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F0502020204030204" pitchFamily="49" charset="0"/>
              </a:rPr>
              <a:t>​</a:t>
            </a:r>
          </a:p>
          <a:p>
            <a:pPr algn="l"/>
            <a:r>
              <a:rPr lang="zh-CN" altLang="en-US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F0502020204030204" pitchFamily="49" charset="0"/>
              </a:rPr>
              <a:t>要求：​</a:t>
            </a:r>
          </a:p>
          <a:p>
            <a:pPr algn="l"/>
            <a:r>
              <a:rPr lang="zh-CN" altLang="en-US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F0502020204030204" pitchFamily="49" charset="0"/>
              </a:rPr>
              <a:t>文风活泼但不夸张​</a:t>
            </a:r>
          </a:p>
          <a:p>
            <a:pPr algn="l"/>
            <a:r>
              <a:rPr lang="zh-CN" altLang="en-US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F0502020204030204" pitchFamily="49" charset="0"/>
              </a:rPr>
              <a:t>突出产品核心优势​</a:t>
            </a:r>
          </a:p>
          <a:p>
            <a:pPr algn="l"/>
            <a:r>
              <a:rPr lang="en-US" altLang="zh-CN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F0502020204030204" pitchFamily="49" charset="0"/>
              </a:rPr>
              <a:t>800</a:t>
            </a:r>
            <a:r>
              <a:rPr lang="zh-CN" altLang="en-US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F0502020204030204" pitchFamily="49" charset="0"/>
              </a:rPr>
              <a:t>字以内</a:t>
            </a:r>
            <a:r>
              <a:rPr lang="en-US" altLang="zh-CN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F0502020204030204" pitchFamily="49" charset="0"/>
              </a:rPr>
              <a:t>"</a:t>
            </a:r>
          </a:p>
          <a:p>
            <a:endParaRPr lang="en-US" altLang="zh-CN" dirty="0"/>
          </a:p>
          <a:p>
            <a:endParaRPr lang="en-US" altLang="zh-CN" dirty="0"/>
          </a:p>
          <a:p>
            <a:pPr algn="l"/>
            <a:r>
              <a:rPr lang="zh-CN" altLang="en-US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B0509030403020204" pitchFamily="49" charset="0"/>
              </a:rPr>
              <a:t>❌ 只有指令：​</a:t>
            </a:r>
          </a:p>
          <a:p>
            <a:pPr algn="l"/>
            <a:r>
              <a:rPr lang="en-US" altLang="zh-CN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B0509030403020204" pitchFamily="49" charset="0"/>
              </a:rPr>
              <a:t>"</a:t>
            </a:r>
            <a:r>
              <a:rPr lang="zh-CN" altLang="en-US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B0509030403020204" pitchFamily="49" charset="0"/>
              </a:rPr>
              <a:t>将这篇文章翻译成中文。</a:t>
            </a:r>
            <a:r>
              <a:rPr lang="en-US" altLang="zh-CN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B0509030403020204" pitchFamily="49" charset="0"/>
              </a:rPr>
              <a:t>"​</a:t>
            </a:r>
          </a:p>
          <a:p>
            <a:pPr algn="l"/>
            <a:r>
              <a:rPr lang="en-US" altLang="zh-CN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B0509030403020204" pitchFamily="49" charset="0"/>
              </a:rPr>
              <a:t>​</a:t>
            </a:r>
          </a:p>
          <a:p>
            <a:pPr algn="l"/>
            <a:r>
              <a:rPr lang="en-US" altLang="zh-CN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B0509030403020204" pitchFamily="49" charset="0"/>
              </a:rPr>
              <a:t>✅ </a:t>
            </a:r>
            <a:r>
              <a:rPr lang="zh-CN" altLang="en-US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B0509030403020204" pitchFamily="49" charset="0"/>
              </a:rPr>
              <a:t>指令</a:t>
            </a:r>
            <a:r>
              <a:rPr lang="en-US" altLang="zh-CN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B0509030403020204" pitchFamily="49" charset="0"/>
              </a:rPr>
              <a:t>+</a:t>
            </a:r>
            <a:r>
              <a:rPr lang="zh-CN" altLang="en-US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B0509030403020204" pitchFamily="49" charset="0"/>
              </a:rPr>
              <a:t>上下文：​</a:t>
            </a:r>
          </a:p>
          <a:p>
            <a:pPr algn="l"/>
            <a:r>
              <a:rPr lang="en-US" altLang="zh-CN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B0509030403020204" pitchFamily="49" charset="0"/>
              </a:rPr>
              <a:t>"</a:t>
            </a:r>
            <a:r>
              <a:rPr lang="zh-CN" altLang="en-US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B0509030403020204" pitchFamily="49" charset="0"/>
              </a:rPr>
              <a:t>这是一篇面向开发者的技术博客，介绍最新的前端框架。​</a:t>
            </a:r>
          </a:p>
          <a:p>
            <a:pPr algn="l"/>
            <a:r>
              <a:rPr lang="zh-CN" altLang="en-US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B0509030403020204" pitchFamily="49" charset="0"/>
              </a:rPr>
              <a:t>​</a:t>
            </a:r>
          </a:p>
          <a:p>
            <a:pPr algn="l"/>
            <a:r>
              <a:rPr lang="zh-CN" altLang="en-US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B0509030403020204" pitchFamily="49" charset="0"/>
              </a:rPr>
              <a:t>翻译要求：​</a:t>
            </a:r>
          </a:p>
          <a:p>
            <a:pPr algn="l"/>
            <a:r>
              <a:rPr lang="zh-CN" altLang="en-US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B0509030403020204" pitchFamily="49" charset="0"/>
              </a:rPr>
              <a:t>保留专业术语的英文原文​</a:t>
            </a:r>
          </a:p>
          <a:p>
            <a:pPr algn="l"/>
            <a:r>
              <a:rPr lang="zh-CN" altLang="en-US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B0509030403020204" pitchFamily="49" charset="0"/>
              </a:rPr>
              <a:t>使用技术社区常见的中文表达​</a:t>
            </a:r>
          </a:p>
          <a:p>
            <a:pPr algn="l"/>
            <a:r>
              <a:rPr lang="zh-CN" altLang="en-US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B0509030403020204" pitchFamily="49" charset="0"/>
              </a:rPr>
              <a:t>确保代码段不被翻译</a:t>
            </a:r>
          </a:p>
          <a:p>
            <a:endParaRPr lang="en-US" alt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F0E97C-18C2-4DEB-9D52-AEDAC7001D6B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16683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zh-CN" altLang="en-US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F0502020204030204" pitchFamily="49" charset="0"/>
              </a:rPr>
              <a:t>❌ 只有指令：​</a:t>
            </a:r>
          </a:p>
          <a:p>
            <a:pPr algn="l"/>
            <a:r>
              <a:rPr lang="zh-CN" altLang="en-US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F0502020204030204" pitchFamily="49" charset="0"/>
              </a:rPr>
              <a:t>​</a:t>
            </a:r>
          </a:p>
          <a:p>
            <a:pPr algn="l"/>
            <a:r>
              <a:rPr lang="en-US" altLang="zh-CN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F0502020204030204" pitchFamily="49" charset="0"/>
              </a:rPr>
              <a:t>"</a:t>
            </a:r>
            <a:r>
              <a:rPr lang="zh-CN" altLang="en-US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F0502020204030204" pitchFamily="49" charset="0"/>
              </a:rPr>
              <a:t>帮我写一篇手机的产品介绍。</a:t>
            </a:r>
            <a:r>
              <a:rPr lang="en-US" altLang="zh-CN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F0502020204030204" pitchFamily="49" charset="0"/>
              </a:rPr>
              <a:t>"​</a:t>
            </a:r>
          </a:p>
          <a:p>
            <a:pPr algn="l"/>
            <a:r>
              <a:rPr lang="en-US" altLang="zh-CN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F0502020204030204" pitchFamily="49" charset="0"/>
              </a:rPr>
              <a:t>​</a:t>
            </a:r>
          </a:p>
          <a:p>
            <a:pPr algn="l"/>
            <a:r>
              <a:rPr lang="en-US" altLang="zh-CN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F0502020204030204" pitchFamily="49" charset="0"/>
              </a:rPr>
              <a:t>​</a:t>
            </a:r>
          </a:p>
          <a:p>
            <a:pPr algn="l"/>
            <a:r>
              <a:rPr lang="en-US" altLang="zh-CN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F0502020204030204" pitchFamily="49" charset="0"/>
              </a:rPr>
              <a:t>✅ </a:t>
            </a:r>
            <a:r>
              <a:rPr lang="zh-CN" altLang="en-US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F0502020204030204" pitchFamily="49" charset="0"/>
              </a:rPr>
              <a:t>指令</a:t>
            </a:r>
            <a:r>
              <a:rPr lang="en-US" altLang="zh-CN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F0502020204030204" pitchFamily="49" charset="0"/>
              </a:rPr>
              <a:t>+</a:t>
            </a:r>
            <a:r>
              <a:rPr lang="zh-CN" altLang="en-US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F0502020204030204" pitchFamily="49" charset="0"/>
              </a:rPr>
              <a:t>上下文：​</a:t>
            </a:r>
          </a:p>
          <a:p>
            <a:pPr algn="l"/>
            <a:r>
              <a:rPr lang="en-US" altLang="zh-CN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F0502020204030204" pitchFamily="49" charset="0"/>
              </a:rPr>
              <a:t>"</a:t>
            </a:r>
            <a:r>
              <a:rPr lang="zh-CN" altLang="en-US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F0502020204030204" pitchFamily="49" charset="0"/>
              </a:rPr>
              <a:t>这是一款主打年轻人市场的游戏手机，价格</a:t>
            </a:r>
            <a:r>
              <a:rPr lang="en-US" altLang="zh-CN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F0502020204030204" pitchFamily="49" charset="0"/>
              </a:rPr>
              <a:t>3000</a:t>
            </a:r>
            <a:r>
              <a:rPr lang="zh-CN" altLang="en-US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F0502020204030204" pitchFamily="49" charset="0"/>
              </a:rPr>
              <a:t>元档位，​</a:t>
            </a:r>
          </a:p>
          <a:p>
            <a:pPr algn="l"/>
            <a:r>
              <a:rPr lang="zh-CN" altLang="en-US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F0502020204030204" pitchFamily="49" charset="0"/>
              </a:rPr>
              <a:t>主要卖点是</a:t>
            </a:r>
            <a:r>
              <a:rPr lang="en-US" altLang="zh-CN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F0502020204030204" pitchFamily="49" charset="0"/>
              </a:rPr>
              <a:t>120W</a:t>
            </a:r>
            <a:r>
              <a:rPr lang="zh-CN" altLang="en-US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F0502020204030204" pitchFamily="49" charset="0"/>
              </a:rPr>
              <a:t>快充和散热系统。​</a:t>
            </a:r>
          </a:p>
          <a:p>
            <a:pPr algn="l"/>
            <a:r>
              <a:rPr lang="zh-CN" altLang="en-US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F0502020204030204" pitchFamily="49" charset="0"/>
              </a:rPr>
              <a:t>​</a:t>
            </a:r>
          </a:p>
          <a:p>
            <a:pPr algn="l"/>
            <a:r>
              <a:rPr lang="zh-CN" altLang="en-US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F0502020204030204" pitchFamily="49" charset="0"/>
              </a:rPr>
              <a:t>请写一篇产品介绍文案，重点突出性价比和游戏性能，面向</a:t>
            </a:r>
            <a:r>
              <a:rPr lang="en-US" altLang="zh-CN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F0502020204030204" pitchFamily="49" charset="0"/>
              </a:rPr>
              <a:t>B</a:t>
            </a:r>
            <a:r>
              <a:rPr lang="zh-CN" altLang="en-US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F0502020204030204" pitchFamily="49" charset="0"/>
              </a:rPr>
              <a:t>站年轻用户。​</a:t>
            </a:r>
          </a:p>
          <a:p>
            <a:pPr algn="l"/>
            <a:r>
              <a:rPr lang="zh-CN" altLang="en-US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F0502020204030204" pitchFamily="49" charset="0"/>
              </a:rPr>
              <a:t>​</a:t>
            </a:r>
          </a:p>
          <a:p>
            <a:pPr algn="l"/>
            <a:r>
              <a:rPr lang="zh-CN" altLang="en-US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F0502020204030204" pitchFamily="49" charset="0"/>
              </a:rPr>
              <a:t>要求：​</a:t>
            </a:r>
          </a:p>
          <a:p>
            <a:pPr algn="l"/>
            <a:r>
              <a:rPr lang="zh-CN" altLang="en-US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F0502020204030204" pitchFamily="49" charset="0"/>
              </a:rPr>
              <a:t>文风活泼但不夸张​</a:t>
            </a:r>
          </a:p>
          <a:p>
            <a:pPr algn="l"/>
            <a:r>
              <a:rPr lang="zh-CN" altLang="en-US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F0502020204030204" pitchFamily="49" charset="0"/>
              </a:rPr>
              <a:t>突出产品核心优势​</a:t>
            </a:r>
          </a:p>
          <a:p>
            <a:pPr algn="l"/>
            <a:r>
              <a:rPr lang="en-US" altLang="zh-CN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F0502020204030204" pitchFamily="49" charset="0"/>
              </a:rPr>
              <a:t>800</a:t>
            </a:r>
            <a:r>
              <a:rPr lang="zh-CN" altLang="en-US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F0502020204030204" pitchFamily="49" charset="0"/>
              </a:rPr>
              <a:t>字以内</a:t>
            </a:r>
            <a:r>
              <a:rPr lang="en-US" altLang="zh-CN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F0502020204030204" pitchFamily="49" charset="0"/>
              </a:rPr>
              <a:t>"</a:t>
            </a:r>
          </a:p>
          <a:p>
            <a:endParaRPr lang="en-US" altLang="zh-CN" dirty="0"/>
          </a:p>
          <a:p>
            <a:endParaRPr lang="en-US" altLang="zh-CN" dirty="0"/>
          </a:p>
          <a:p>
            <a:pPr algn="l"/>
            <a:r>
              <a:rPr lang="zh-CN" altLang="en-US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B0509030403020204" pitchFamily="49" charset="0"/>
              </a:rPr>
              <a:t>❌ 只有指令：​</a:t>
            </a:r>
          </a:p>
          <a:p>
            <a:pPr algn="l"/>
            <a:r>
              <a:rPr lang="en-US" altLang="zh-CN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B0509030403020204" pitchFamily="49" charset="0"/>
              </a:rPr>
              <a:t>"</a:t>
            </a:r>
            <a:r>
              <a:rPr lang="zh-CN" altLang="en-US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B0509030403020204" pitchFamily="49" charset="0"/>
              </a:rPr>
              <a:t>将这篇文章翻译成中文。</a:t>
            </a:r>
            <a:r>
              <a:rPr lang="en-US" altLang="zh-CN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B0509030403020204" pitchFamily="49" charset="0"/>
              </a:rPr>
              <a:t>"​</a:t>
            </a:r>
          </a:p>
          <a:p>
            <a:pPr algn="l"/>
            <a:r>
              <a:rPr lang="en-US" altLang="zh-CN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B0509030403020204" pitchFamily="49" charset="0"/>
              </a:rPr>
              <a:t>​</a:t>
            </a:r>
          </a:p>
          <a:p>
            <a:pPr algn="l"/>
            <a:r>
              <a:rPr lang="en-US" altLang="zh-CN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B0509030403020204" pitchFamily="49" charset="0"/>
              </a:rPr>
              <a:t>✅ </a:t>
            </a:r>
            <a:r>
              <a:rPr lang="zh-CN" altLang="en-US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B0509030403020204" pitchFamily="49" charset="0"/>
              </a:rPr>
              <a:t>指令</a:t>
            </a:r>
            <a:r>
              <a:rPr lang="en-US" altLang="zh-CN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B0509030403020204" pitchFamily="49" charset="0"/>
              </a:rPr>
              <a:t>+</a:t>
            </a:r>
            <a:r>
              <a:rPr lang="zh-CN" altLang="en-US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B0509030403020204" pitchFamily="49" charset="0"/>
              </a:rPr>
              <a:t>上下文：​</a:t>
            </a:r>
          </a:p>
          <a:p>
            <a:pPr algn="l"/>
            <a:r>
              <a:rPr lang="en-US" altLang="zh-CN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B0509030403020204" pitchFamily="49" charset="0"/>
              </a:rPr>
              <a:t>"</a:t>
            </a:r>
            <a:r>
              <a:rPr lang="zh-CN" altLang="en-US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B0509030403020204" pitchFamily="49" charset="0"/>
              </a:rPr>
              <a:t>这是一篇面向开发者的技术博客，介绍最新的前端框架。​</a:t>
            </a:r>
          </a:p>
          <a:p>
            <a:pPr algn="l"/>
            <a:r>
              <a:rPr lang="zh-CN" altLang="en-US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B0509030403020204" pitchFamily="49" charset="0"/>
              </a:rPr>
              <a:t>​</a:t>
            </a:r>
          </a:p>
          <a:p>
            <a:pPr algn="l"/>
            <a:r>
              <a:rPr lang="zh-CN" altLang="en-US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B0509030403020204" pitchFamily="49" charset="0"/>
              </a:rPr>
              <a:t>翻译要求：​</a:t>
            </a:r>
          </a:p>
          <a:p>
            <a:pPr algn="l"/>
            <a:r>
              <a:rPr lang="zh-CN" altLang="en-US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B0509030403020204" pitchFamily="49" charset="0"/>
              </a:rPr>
              <a:t>保留专业术语的英文原文​</a:t>
            </a:r>
          </a:p>
          <a:p>
            <a:pPr algn="l"/>
            <a:r>
              <a:rPr lang="zh-CN" altLang="en-US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B0509030403020204" pitchFamily="49" charset="0"/>
              </a:rPr>
              <a:t>使用技术社区常见的中文表达​</a:t>
            </a:r>
          </a:p>
          <a:p>
            <a:pPr algn="l"/>
            <a:r>
              <a:rPr lang="zh-CN" altLang="en-US" b="0" i="0" dirty="0">
                <a:solidFill>
                  <a:srgbClr val="2B2F36"/>
                </a:solidFill>
                <a:effectLst/>
                <a:highlight>
                  <a:srgbClr val="F5F6F7"/>
                </a:highlight>
                <a:latin typeface="Source Code Pro" panose="020B0509030403020204" pitchFamily="49" charset="0"/>
              </a:rPr>
              <a:t>确保代码段不被翻译</a:t>
            </a:r>
          </a:p>
          <a:p>
            <a:endParaRPr lang="en-US" alt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F0E97C-18C2-4DEB-9D52-AEDAC7001D6B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93989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B9721B-4E93-BA73-4B11-E2AF2459B5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D2D8AC-B41E-B81A-9ABF-F0C9961B5A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B332EC-C4F5-914E-6FBE-AECF869CAB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2972F-05FC-4808-B17F-0146B587305F}" type="datetimeFigureOut">
              <a:rPr lang="zh-CN" altLang="en-US" smtClean="0"/>
              <a:t>2025/5/11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D6A6F2-5CE1-17A4-BEB6-46FFEB3DAF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52303A-61BF-A71E-E34D-9878FA992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F8661-ED71-4E8B-9F47-1DE60BCA93D8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C313351-6F86-B986-EA95-D072DAB8F85C}"/>
              </a:ext>
            </a:extLst>
          </p:cNvPr>
          <p:cNvCxnSpPr/>
          <p:nvPr userDrawn="1"/>
        </p:nvCxnSpPr>
        <p:spPr>
          <a:xfrm>
            <a:off x="0" y="681037"/>
            <a:ext cx="1224213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839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6E7435-3C48-3550-1E26-BB406FF02E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5513D9-95F8-68DA-1D38-FFAA09953E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D9D07F-61D9-1C80-B201-9AC54664F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2972F-05FC-4808-B17F-0146B587305F}" type="datetimeFigureOut">
              <a:rPr lang="zh-CN" altLang="en-US" smtClean="0"/>
              <a:t>2025/5/11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1683D7-8AD1-A3B5-495B-AC97BA6AD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2BD447-6686-48BD-DCB0-E5BE24A48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F8661-ED71-4E8B-9F47-1DE60BCA93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0410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2FE31C5-BF80-124B-1172-DD847F906E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FD9B96-709C-616F-AA1D-1F68D3A3CD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5F03F5-E08C-AB24-714C-165A5C861B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2972F-05FC-4808-B17F-0146B587305F}" type="datetimeFigureOut">
              <a:rPr lang="zh-CN" altLang="en-US" smtClean="0"/>
              <a:t>2025/5/11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82C3F0-E30C-67EE-8F1D-1248AAFEB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EC45DE-1F00-A830-7B9D-FDC9E909B5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F8661-ED71-4E8B-9F47-1DE60BCA93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5974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9767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2C4D2-B3D8-4EDD-FACC-E7D35AA68B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5C5A7E-F00B-494A-AA60-F8A44FFE71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8F027D-343A-C786-D5C8-1EAC8DA2F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2972F-05FC-4808-B17F-0146B587305F}" type="datetimeFigureOut">
              <a:rPr lang="zh-CN" altLang="en-US" smtClean="0"/>
              <a:t>2025/5/11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A6B697-3F44-FF1F-C648-6F8A27A951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6F0610-EB9B-98BD-80BD-23934E988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F8661-ED71-4E8B-9F47-1DE60BCA93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3122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8B3C9E-D797-8132-9BCF-A58141C0C2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7EDA28-B4B2-DBCE-9817-93CF218847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6FDAF8-7005-4CC4-36FA-A184CB8106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D2914D-9B51-95CB-8B42-EB963A1FF8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2972F-05FC-4808-B17F-0146B587305F}" type="datetimeFigureOut">
              <a:rPr lang="zh-CN" altLang="en-US" smtClean="0"/>
              <a:t>2025/5/11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5EBF0D-2164-E53C-5879-E2DD6828AA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8A146A-D075-DD06-88D9-858645A06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F8661-ED71-4E8B-9F47-1DE60BCA93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9602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98C411-6CFD-94F5-4761-AF74B84C9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F3509E-A22A-5870-E3A2-66CC7C8ED0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E22735-9BF6-EFA7-F771-662BC58A16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060F6E-4979-9BDC-E50D-E25578847CF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096395-A103-CB39-391D-BFEF2731B3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7660A4C-4AD4-585D-E03E-7F06AC8EFF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2972F-05FC-4808-B17F-0146B587305F}" type="datetimeFigureOut">
              <a:rPr lang="zh-CN" altLang="en-US" smtClean="0"/>
              <a:t>2025/5/11</a:t>
            </a:fld>
            <a:endParaRPr lang="zh-CN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999991B-CF1F-1E08-D241-128461DB8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F4D4678-0159-04EE-7E53-B26ECE9B6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F8661-ED71-4E8B-9F47-1DE60BCA93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7061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A2F924-92F2-7BC1-ACD7-16E8A3AB99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E29CB7-E5E7-235C-6E17-5A7380207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2972F-05FC-4808-B17F-0146B587305F}" type="datetimeFigureOut">
              <a:rPr lang="zh-CN" altLang="en-US" smtClean="0"/>
              <a:t>2025/5/11</a:t>
            </a:fld>
            <a:endParaRPr lang="zh-CN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C43AE6-A106-9A66-86F1-C3DD24C1DB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B64A46-617B-002B-2933-05422DBF0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F8661-ED71-4E8B-9F47-1DE60BCA93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949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FE01EE-647F-CF53-A8B7-5EE8383F6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2972F-05FC-4808-B17F-0146B587305F}" type="datetimeFigureOut">
              <a:rPr lang="zh-CN" altLang="en-US" smtClean="0"/>
              <a:t>2025/5/11</a:t>
            </a:fld>
            <a:endParaRPr lang="zh-CN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51238F-BB0D-20DB-0587-76255B40C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3183DD-D82D-AF26-58B6-F9B7DC505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F8661-ED71-4E8B-9F47-1DE60BCA93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2156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1D7D1A-0E0C-C9D0-7C0F-4A4DCD834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2DAAAD-8376-A2B8-14FD-DD2560501D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F40636-B79D-EBA3-6E48-01221849C7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F061A8-E188-432C-679A-7759511852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2972F-05FC-4808-B17F-0146B587305F}" type="datetimeFigureOut">
              <a:rPr lang="zh-CN" altLang="en-US" smtClean="0"/>
              <a:t>2025/5/11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18F74B-A47F-CE69-A9F4-907C8868DD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3F781D-777B-946D-3929-55BCE3B4E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F8661-ED71-4E8B-9F47-1DE60BCA93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0064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D10571-A7E2-9926-350B-28D065028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A145D99-7BE7-9FD2-2AA3-99B1650429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C73FF1-2020-8399-C697-D770BCA0FA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1BDDFE-B5ED-38B3-D1F8-08ACC2975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2972F-05FC-4808-B17F-0146B587305F}" type="datetimeFigureOut">
              <a:rPr lang="zh-CN" altLang="en-US" smtClean="0"/>
              <a:t>2025/5/11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904EFA-8CC1-8D99-58F2-BE75630918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8F6D48-8702-8E55-C79D-57D767404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F8661-ED71-4E8B-9F47-1DE60BCA93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5826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F529A9A-3E39-4816-10DC-0492A828C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009739-9751-BDA5-62D3-12907C0B91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DCB872-8D39-0B92-03E5-63902B8C54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9D2972F-05FC-4808-B17F-0146B587305F}" type="datetimeFigureOut">
              <a:rPr lang="zh-CN" altLang="en-US" smtClean="0"/>
              <a:t>2025/5/11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31AE34-2B83-E966-6ACB-013BD59A2D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1C371D-8D5D-BC0E-B8FA-4F4EF9C24C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CFF8661-ED71-4E8B-9F47-1DE60BCA93D8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12C3B22-6CE5-1A4B-C415-8622263542A2}"/>
              </a:ext>
            </a:extLst>
          </p:cNvPr>
          <p:cNvCxnSpPr>
            <a:cxnSpLocks/>
          </p:cNvCxnSpPr>
          <p:nvPr userDrawn="1"/>
        </p:nvCxnSpPr>
        <p:spPr>
          <a:xfrm>
            <a:off x="0" y="681037"/>
            <a:ext cx="12192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4985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huggingface.co/Qwen/Qwen2.5-7B/tree/main" TargetMode="External"/><Relationship Id="rId4" Type="http://schemas.openxmlformats.org/officeDocument/2006/relationships/hyperlink" Target="https://platform.openai.com/tokenizer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xv44586.github.io/2023/03/10/llm-inf/index.htm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A0ACBE-8398-7E41-CD12-87678421B1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60500" y="595312"/>
            <a:ext cx="9144000" cy="2387600"/>
          </a:xfrm>
        </p:spPr>
        <p:txBody>
          <a:bodyPr/>
          <a:lstStyle/>
          <a:p>
            <a:r>
              <a:rPr lang="en-US" altLang="zh-CN" dirty="0"/>
              <a:t>LLM </a:t>
            </a:r>
            <a:r>
              <a:rPr lang="zh-CN" altLang="en-US" dirty="0"/>
              <a:t>初探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F0A468-72A9-ED1C-425F-A83F80AD84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56088"/>
            <a:ext cx="9144000" cy="1655762"/>
          </a:xfrm>
        </p:spPr>
        <p:txBody>
          <a:bodyPr/>
          <a:lstStyle/>
          <a:p>
            <a:r>
              <a:rPr lang="en-US" altLang="zh-CN" dirty="0"/>
              <a:t>2025.5.10</a:t>
            </a:r>
          </a:p>
          <a:p>
            <a:r>
              <a:rPr lang="en-US" altLang="zh-CN" dirty="0"/>
              <a:t>water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855697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D25D2F-C0AB-5EB4-EB2E-E32C19CDE6C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3812"/>
            <a:ext cx="10515600" cy="657225"/>
          </a:xfrm>
        </p:spPr>
        <p:txBody>
          <a:bodyPr>
            <a:normAutofit fontScale="90000"/>
          </a:bodyPr>
          <a:lstStyle/>
          <a:p>
            <a:r>
              <a:rPr lang="zh-CN" altLang="en-US" dirty="0"/>
              <a:t>优化大模型手段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B6C6B0F-B9B4-2562-F968-5E80DE50E66B}"/>
              </a:ext>
            </a:extLst>
          </p:cNvPr>
          <p:cNvCxnSpPr/>
          <p:nvPr/>
        </p:nvCxnSpPr>
        <p:spPr>
          <a:xfrm>
            <a:off x="0" y="681037"/>
            <a:ext cx="1224213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783CFBE9-36CD-463A-3A54-980D0A6B053C}"/>
              </a:ext>
            </a:extLst>
          </p:cNvPr>
          <p:cNvSpPr txBox="1"/>
          <p:nvPr/>
        </p:nvSpPr>
        <p:spPr>
          <a:xfrm>
            <a:off x="2985362" y="981744"/>
            <a:ext cx="8925086" cy="63574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/>
              <a:t>提示词工程 </a:t>
            </a:r>
            <a:r>
              <a:rPr lang="en-US" altLang="zh-CN" sz="2400" dirty="0"/>
              <a:t>(</a:t>
            </a:r>
            <a:r>
              <a:rPr lang="zh-CN" altLang="en-US" sz="2400" dirty="0"/>
              <a:t>改变输入</a:t>
            </a:r>
            <a:r>
              <a:rPr lang="en-US" altLang="zh-CN" sz="2400" dirty="0"/>
              <a:t>)</a:t>
            </a:r>
          </a:p>
          <a:p>
            <a:pPr marL="742950" lvl="1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/>
              <a:t>各种提示词技巧</a:t>
            </a:r>
            <a:endParaRPr lang="en-US" altLang="zh-CN" sz="1600" dirty="0"/>
          </a:p>
          <a:p>
            <a:pPr marL="742950" lvl="1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/>
              <a:t>结合 </a:t>
            </a:r>
            <a:r>
              <a:rPr lang="en-US" altLang="zh-CN" sz="1600" dirty="0"/>
              <a:t>RAG</a:t>
            </a:r>
          </a:p>
          <a:p>
            <a:pPr marL="742950" lvl="1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/>
              <a:t>使用工具</a:t>
            </a:r>
            <a:endParaRPr lang="en-US" altLang="zh-CN" sz="1600" dirty="0"/>
          </a:p>
          <a:p>
            <a:pPr marL="1200150" lvl="2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/>
              <a:t>网页搜索工具</a:t>
            </a:r>
            <a:endParaRPr lang="en-US" altLang="zh-CN" sz="1600" dirty="0"/>
          </a:p>
          <a:p>
            <a:pPr marL="1200150" lvl="2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/>
              <a:t>数学工具</a:t>
            </a:r>
            <a:endParaRPr lang="en-US" altLang="zh-CN" sz="1600" dirty="0"/>
          </a:p>
          <a:p>
            <a:pPr marL="1200150" lvl="2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altLang="zh-CN" sz="1600" dirty="0"/>
              <a:t>…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/>
              <a:t>训练模型</a:t>
            </a:r>
            <a:r>
              <a:rPr lang="en-US" altLang="zh-CN" sz="2400" dirty="0"/>
              <a:t> (</a:t>
            </a:r>
            <a:r>
              <a:rPr lang="zh-CN" altLang="en-US" sz="2400" dirty="0"/>
              <a:t>改变模型</a:t>
            </a:r>
            <a:r>
              <a:rPr lang="en-US" altLang="zh-CN" sz="2400" dirty="0"/>
              <a:t>)</a:t>
            </a:r>
          </a:p>
          <a:p>
            <a:pPr marL="742950" lvl="1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US" altLang="zh-CN" sz="3200" dirty="0"/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US" altLang="zh-CN" sz="3200" dirty="0"/>
          </a:p>
        </p:txBody>
      </p:sp>
    </p:spTree>
    <p:extLst>
      <p:ext uri="{BB962C8B-B14F-4D97-AF65-F5344CB8AC3E}">
        <p14:creationId xmlns:p14="http://schemas.microsoft.com/office/powerpoint/2010/main" val="18380401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D25D2F-C0AB-5EB4-EB2E-E32C19CDE6C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3812"/>
            <a:ext cx="10515600" cy="657225"/>
          </a:xfrm>
        </p:spPr>
        <p:txBody>
          <a:bodyPr>
            <a:normAutofit fontScale="90000"/>
          </a:bodyPr>
          <a:lstStyle/>
          <a:p>
            <a:r>
              <a:rPr lang="zh-CN" altLang="en-US" dirty="0"/>
              <a:t>优化大模型</a:t>
            </a:r>
            <a:r>
              <a:rPr lang="en-US" altLang="zh-CN" dirty="0"/>
              <a:t>-</a:t>
            </a:r>
            <a:r>
              <a:rPr lang="zh-CN" altLang="en-US" dirty="0"/>
              <a:t>提示词工程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B6C6B0F-B9B4-2562-F968-5E80DE50E66B}"/>
              </a:ext>
            </a:extLst>
          </p:cNvPr>
          <p:cNvCxnSpPr/>
          <p:nvPr/>
        </p:nvCxnSpPr>
        <p:spPr>
          <a:xfrm>
            <a:off x="0" y="681037"/>
            <a:ext cx="1224213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11ABDDEB-CD69-7EC3-DD76-679C6B5F8E1B}"/>
              </a:ext>
            </a:extLst>
          </p:cNvPr>
          <p:cNvSpPr txBox="1"/>
          <p:nvPr/>
        </p:nvSpPr>
        <p:spPr>
          <a:xfrm>
            <a:off x="564182" y="1050827"/>
            <a:ext cx="11557000" cy="33741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/>
              <a:t>结构化提示词 </a:t>
            </a:r>
          </a:p>
          <a:p>
            <a:pPr marL="685800" lvl="1" indent="-2286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/>
              <a:t>明确任务</a:t>
            </a:r>
          </a:p>
          <a:p>
            <a:pPr marL="685800" lvl="1" indent="-2286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/>
              <a:t>补充背景</a:t>
            </a:r>
          </a:p>
          <a:p>
            <a:pPr marL="685800" lvl="1" indent="-2286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/>
              <a:t>设定角色</a:t>
            </a:r>
          </a:p>
          <a:p>
            <a:pPr marL="685800" lvl="1" indent="-2286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/>
              <a:t>给例子</a:t>
            </a:r>
          </a:p>
          <a:p>
            <a:pPr marL="685800" lvl="1" indent="-2286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/>
              <a:t>规定格式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/>
              <a:t>直接问生成 </a:t>
            </a:r>
            <a:r>
              <a:rPr lang="en-US" altLang="zh-CN" dirty="0"/>
              <a:t>xxx (</a:t>
            </a:r>
            <a:r>
              <a:rPr lang="zh-CN" altLang="en-US" dirty="0"/>
              <a:t>举例</a:t>
            </a:r>
            <a:r>
              <a:rPr lang="en-US" altLang="zh-CN" dirty="0"/>
              <a:t>) </a:t>
            </a:r>
            <a:r>
              <a:rPr lang="zh-CN" altLang="en-US" dirty="0"/>
              <a:t>的提示词该如何写</a:t>
            </a:r>
            <a:endParaRPr lang="en-US" altLang="zh-CN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/>
              <a:t>不要期待一次回复就成功</a:t>
            </a:r>
            <a:r>
              <a:rPr lang="en-US" altLang="zh-CN" dirty="0"/>
              <a:t>, </a:t>
            </a:r>
            <a:r>
              <a:rPr lang="zh-CN" altLang="en-US" dirty="0"/>
              <a:t>反复迭代追问</a:t>
            </a:r>
          </a:p>
        </p:txBody>
      </p:sp>
    </p:spTree>
    <p:extLst>
      <p:ext uri="{BB962C8B-B14F-4D97-AF65-F5344CB8AC3E}">
        <p14:creationId xmlns:p14="http://schemas.microsoft.com/office/powerpoint/2010/main" val="6667394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D25D2F-C0AB-5EB4-EB2E-E32C19CDE6C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3812"/>
            <a:ext cx="10515600" cy="657225"/>
          </a:xfrm>
        </p:spPr>
        <p:txBody>
          <a:bodyPr>
            <a:normAutofit fontScale="90000"/>
          </a:bodyPr>
          <a:lstStyle/>
          <a:p>
            <a:r>
              <a:rPr lang="zh-CN" altLang="en-US" dirty="0"/>
              <a:t>优化大模型</a:t>
            </a:r>
            <a:r>
              <a:rPr lang="en-US" altLang="zh-CN" dirty="0"/>
              <a:t>-</a:t>
            </a:r>
            <a:r>
              <a:rPr lang="zh-CN" altLang="en-US" dirty="0"/>
              <a:t>提示词工程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B6C6B0F-B9B4-2562-F968-5E80DE50E66B}"/>
              </a:ext>
            </a:extLst>
          </p:cNvPr>
          <p:cNvCxnSpPr/>
          <p:nvPr/>
        </p:nvCxnSpPr>
        <p:spPr>
          <a:xfrm>
            <a:off x="0" y="681037"/>
            <a:ext cx="1224213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BAF62D92-78C1-D86E-1304-AE8839360B86}"/>
              </a:ext>
            </a:extLst>
          </p:cNvPr>
          <p:cNvSpPr txBox="1"/>
          <p:nvPr/>
        </p:nvSpPr>
        <p:spPr>
          <a:xfrm>
            <a:off x="669470" y="1094707"/>
            <a:ext cx="5037364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❌ 只有指令：​</a:t>
            </a:r>
          </a:p>
          <a:p>
            <a:r>
              <a:rPr lang="zh-CN" altLang="en-US" dirty="0"/>
              <a:t>​</a:t>
            </a:r>
          </a:p>
          <a:p>
            <a:r>
              <a:rPr lang="zh-CN" altLang="en-US" dirty="0"/>
              <a:t>"帮我写一篇手机的产品介绍。"​</a:t>
            </a:r>
          </a:p>
          <a:p>
            <a:r>
              <a:rPr lang="zh-CN" altLang="en-US" dirty="0"/>
              <a:t>​</a:t>
            </a:r>
          </a:p>
          <a:p>
            <a:r>
              <a:rPr lang="zh-CN" altLang="en-US" dirty="0"/>
              <a:t>​</a:t>
            </a:r>
          </a:p>
          <a:p>
            <a:r>
              <a:rPr lang="zh-CN" altLang="en-US" dirty="0"/>
              <a:t>✅ 指令+上下文：​</a:t>
            </a:r>
          </a:p>
          <a:p>
            <a:r>
              <a:rPr lang="zh-CN" altLang="en-US" dirty="0"/>
              <a:t>"这是一款主打年轻人市场的游戏手机，价格3000元档位，​</a:t>
            </a:r>
          </a:p>
          <a:p>
            <a:r>
              <a:rPr lang="zh-CN" altLang="en-US" dirty="0"/>
              <a:t>主要卖点是120W快充和散热系统。​</a:t>
            </a:r>
          </a:p>
          <a:p>
            <a:r>
              <a:rPr lang="zh-CN" altLang="en-US" dirty="0"/>
              <a:t>​</a:t>
            </a:r>
          </a:p>
          <a:p>
            <a:r>
              <a:rPr lang="zh-CN" altLang="en-US" dirty="0"/>
              <a:t>请写一篇产品介绍文案，重点突出性价比和游戏性能，面向B站年轻用户。​</a:t>
            </a:r>
          </a:p>
          <a:p>
            <a:r>
              <a:rPr lang="zh-CN" altLang="en-US" dirty="0"/>
              <a:t>​</a:t>
            </a:r>
          </a:p>
          <a:p>
            <a:r>
              <a:rPr lang="zh-CN" altLang="en-US" dirty="0"/>
              <a:t>要求：​</a:t>
            </a:r>
          </a:p>
          <a:p>
            <a:r>
              <a:rPr lang="zh-CN" altLang="en-US" dirty="0"/>
              <a:t>文风活泼但不夸张​</a:t>
            </a:r>
          </a:p>
          <a:p>
            <a:r>
              <a:rPr lang="zh-CN" altLang="en-US" dirty="0"/>
              <a:t>突出产品核心优势​</a:t>
            </a:r>
          </a:p>
          <a:p>
            <a:r>
              <a:rPr lang="zh-CN" altLang="en-US" dirty="0"/>
              <a:t>800字以内"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29D2D8F-5A86-35B2-A7FD-8CFE832CC47A}"/>
              </a:ext>
            </a:extLst>
          </p:cNvPr>
          <p:cNvSpPr txBox="1"/>
          <p:nvPr/>
        </p:nvSpPr>
        <p:spPr>
          <a:xfrm>
            <a:off x="6841671" y="1166131"/>
            <a:ext cx="5037364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❌ 只有指令：​</a:t>
            </a:r>
          </a:p>
          <a:p>
            <a:r>
              <a:rPr lang="zh-CN" altLang="en-US" dirty="0"/>
              <a:t>"将这篇文章翻译成中文。"​</a:t>
            </a:r>
          </a:p>
          <a:p>
            <a:r>
              <a:rPr lang="zh-CN" altLang="en-US" dirty="0"/>
              <a:t>​</a:t>
            </a:r>
          </a:p>
          <a:p>
            <a:r>
              <a:rPr lang="zh-CN" altLang="en-US" dirty="0"/>
              <a:t>✅ 指令+上下文：​</a:t>
            </a:r>
          </a:p>
          <a:p>
            <a:r>
              <a:rPr lang="zh-CN" altLang="en-US" dirty="0"/>
              <a:t>"这是一篇面向开发者的技术博客，介绍最新的前端框架。​</a:t>
            </a:r>
          </a:p>
          <a:p>
            <a:r>
              <a:rPr lang="zh-CN" altLang="en-US" dirty="0"/>
              <a:t>​</a:t>
            </a:r>
          </a:p>
          <a:p>
            <a:r>
              <a:rPr lang="zh-CN" altLang="en-US" dirty="0"/>
              <a:t>翻译要求：​</a:t>
            </a:r>
          </a:p>
          <a:p>
            <a:r>
              <a:rPr lang="zh-CN" altLang="en-US" dirty="0"/>
              <a:t>保留专业术语的英文原文​</a:t>
            </a:r>
          </a:p>
          <a:p>
            <a:r>
              <a:rPr lang="zh-CN" altLang="en-US" dirty="0"/>
              <a:t>使用技术社区常见的中文表达​</a:t>
            </a:r>
          </a:p>
          <a:p>
            <a:r>
              <a:rPr lang="zh-CN" altLang="en-US" dirty="0"/>
              <a:t>确保代码段不被翻译</a:t>
            </a:r>
          </a:p>
        </p:txBody>
      </p:sp>
    </p:spTree>
    <p:extLst>
      <p:ext uri="{BB962C8B-B14F-4D97-AF65-F5344CB8AC3E}">
        <p14:creationId xmlns:p14="http://schemas.microsoft.com/office/powerpoint/2010/main" val="33916166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D25D2F-C0AB-5EB4-EB2E-E32C19CDE6C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3812"/>
            <a:ext cx="10515600" cy="657225"/>
          </a:xfrm>
        </p:spPr>
        <p:txBody>
          <a:bodyPr>
            <a:normAutofit fontScale="90000"/>
          </a:bodyPr>
          <a:lstStyle/>
          <a:p>
            <a:r>
              <a:rPr lang="zh-CN" altLang="en-US" dirty="0"/>
              <a:t>优化大模型</a:t>
            </a:r>
            <a:r>
              <a:rPr lang="en-US" altLang="zh-CN" dirty="0"/>
              <a:t>-RAG</a:t>
            </a:r>
            <a:endParaRPr lang="zh-CN" altLang="en-US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B6C6B0F-B9B4-2562-F968-5E80DE50E66B}"/>
              </a:ext>
            </a:extLst>
          </p:cNvPr>
          <p:cNvCxnSpPr/>
          <p:nvPr/>
        </p:nvCxnSpPr>
        <p:spPr>
          <a:xfrm>
            <a:off x="0" y="681037"/>
            <a:ext cx="1224213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067F1296-0E87-2149-F1FC-B685821304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564" y="958768"/>
            <a:ext cx="10287000" cy="5133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2966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D25D2F-C0AB-5EB4-EB2E-E32C19CDE6C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3812"/>
            <a:ext cx="10515600" cy="657225"/>
          </a:xfrm>
        </p:spPr>
        <p:txBody>
          <a:bodyPr>
            <a:normAutofit fontScale="90000"/>
          </a:bodyPr>
          <a:lstStyle/>
          <a:p>
            <a:r>
              <a:rPr lang="zh-CN" altLang="en-US" dirty="0"/>
              <a:t>部署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21F1D5-821B-3223-2421-41D496F79DE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84200" y="1000125"/>
            <a:ext cx="10515600" cy="4351338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zh-CN" altLang="en-US" dirty="0"/>
              <a:t>模型显存</a:t>
            </a:r>
            <a:r>
              <a:rPr lang="en-US" altLang="zh-CN" dirty="0"/>
              <a:t>(</a:t>
            </a:r>
            <a:r>
              <a:rPr lang="zh-CN" altLang="en-US" dirty="0"/>
              <a:t>内存</a:t>
            </a:r>
            <a:r>
              <a:rPr lang="en-US" altLang="zh-CN" dirty="0"/>
              <a:t>) </a:t>
            </a:r>
            <a:r>
              <a:rPr lang="zh-CN" altLang="en-US" dirty="0"/>
              <a:t>占用计算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zh-CN" altLang="en-US" dirty="0"/>
              <a:t>权重参数占用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CN" dirty="0"/>
              <a:t>(bfloat16 ) </a:t>
            </a:r>
            <a:r>
              <a:rPr lang="en-US" altLang="zh-CN" dirty="0" err="1"/>
              <a:t>xB</a:t>
            </a:r>
            <a:r>
              <a:rPr lang="en-US" altLang="zh-CN" dirty="0"/>
              <a:t> -&gt; 2x GB, llama-8b -&gt; 16GB, llama-1b -&gt; 2GB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 err="1"/>
              <a:t>kv</a:t>
            </a:r>
            <a:r>
              <a:rPr lang="en-US" altLang="zh-CN" dirty="0"/>
              <a:t> cache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CN" dirty="0"/>
              <a:t>https://lmcache.ai/kv_cache_calculator.html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zh-CN" altLang="en-US" dirty="0"/>
              <a:t>指标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/>
              <a:t>Prefill: Time To First Token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CN" dirty="0"/>
              <a:t>compute bound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/>
              <a:t>Decode: Time Per Output Token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CN" dirty="0"/>
              <a:t>memory bound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B6C6B0F-B9B4-2562-F968-5E80DE50E66B}"/>
              </a:ext>
            </a:extLst>
          </p:cNvPr>
          <p:cNvCxnSpPr/>
          <p:nvPr/>
        </p:nvCxnSpPr>
        <p:spPr>
          <a:xfrm>
            <a:off x="0" y="681037"/>
            <a:ext cx="1224213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00C5B133-A0B7-8D7B-4802-8FC0A515430D}"/>
              </a:ext>
            </a:extLst>
          </p:cNvPr>
          <p:cNvSpPr txBox="1"/>
          <p:nvPr/>
        </p:nvSpPr>
        <p:spPr>
          <a:xfrm>
            <a:off x="862093" y="5673209"/>
            <a:ext cx="84911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https://docs.vllm.ai/en/stable/features/lora.html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2C2F2AD-78D8-FD87-B43F-8631412EA7B8}"/>
              </a:ext>
            </a:extLst>
          </p:cNvPr>
          <p:cNvSpPr txBox="1"/>
          <p:nvPr/>
        </p:nvSpPr>
        <p:spPr>
          <a:xfrm>
            <a:off x="862093" y="6176963"/>
            <a:ext cx="62368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https://apxml.com/tools/vram-calculator</a:t>
            </a:r>
          </a:p>
        </p:txBody>
      </p:sp>
    </p:spTree>
    <p:extLst>
      <p:ext uri="{BB962C8B-B14F-4D97-AF65-F5344CB8AC3E}">
        <p14:creationId xmlns:p14="http://schemas.microsoft.com/office/powerpoint/2010/main" val="17762806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AD910B7-EBFC-9D4D-6C2C-FBAB460546E7}"/>
              </a:ext>
            </a:extLst>
          </p:cNvPr>
          <p:cNvSpPr txBox="1"/>
          <p:nvPr/>
        </p:nvSpPr>
        <p:spPr>
          <a:xfrm>
            <a:off x="540503" y="1390582"/>
            <a:ext cx="6102456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b="0" i="0" dirty="0">
                <a:solidFill>
                  <a:srgbClr val="29313D"/>
                </a:solidFill>
                <a:effectLst/>
                <a:highlight>
                  <a:srgbClr val="FFFFFF"/>
                </a:highlight>
                <a:latin typeface="-apple-system"/>
              </a:rPr>
              <a:t>通常认为推理速度 </a:t>
            </a:r>
            <a:r>
              <a:rPr lang="en-US" altLang="zh-CN" b="0" i="0" dirty="0">
                <a:solidFill>
                  <a:srgbClr val="29313D"/>
                </a:solidFill>
                <a:effectLst/>
                <a:highlight>
                  <a:srgbClr val="FFFFFF"/>
                </a:highlight>
                <a:latin typeface="-apple-system"/>
              </a:rPr>
              <a:t>10 tokens/s </a:t>
            </a:r>
            <a:r>
              <a:rPr lang="zh-CN" altLang="en-US" b="0" i="0" dirty="0">
                <a:solidFill>
                  <a:srgbClr val="29313D"/>
                </a:solidFill>
                <a:effectLst/>
                <a:highlight>
                  <a:srgbClr val="FFFFFF"/>
                </a:highlight>
                <a:latin typeface="-apple-system"/>
              </a:rPr>
              <a:t>是正常能接受的最低速度</a:t>
            </a:r>
            <a:endParaRPr lang="en-US" altLang="zh-CN" b="0" i="0" dirty="0">
              <a:solidFill>
                <a:srgbClr val="29313D"/>
              </a:solidFill>
              <a:effectLst/>
              <a:highlight>
                <a:srgbClr val="FFFFFF"/>
              </a:highlight>
              <a:latin typeface="-apple-system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b="0" i="0" dirty="0">
              <a:solidFill>
                <a:srgbClr val="29313D"/>
              </a:solidFill>
              <a:effectLst/>
              <a:highlight>
                <a:srgbClr val="FFFFFF"/>
              </a:highlight>
              <a:latin typeface="-apple-system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b="0" i="0" dirty="0">
              <a:solidFill>
                <a:srgbClr val="29313D"/>
              </a:solidFill>
              <a:effectLst/>
              <a:highlight>
                <a:srgbClr val="FFFFFF"/>
              </a:highlight>
              <a:latin typeface="-apple-system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i="0" dirty="0">
                <a:solidFill>
                  <a:srgbClr val="29313D"/>
                </a:solidFill>
                <a:effectLst/>
                <a:highlight>
                  <a:srgbClr val="FFFFFF"/>
                </a:highlight>
                <a:latin typeface="-apple-system"/>
              </a:rPr>
              <a:t>Speculative Decoding</a:t>
            </a:r>
            <a:r>
              <a:rPr lang="zh-CN" altLang="en-US" b="0" i="0" dirty="0">
                <a:solidFill>
                  <a:srgbClr val="29313D"/>
                </a:solidFill>
                <a:effectLst/>
                <a:highlight>
                  <a:srgbClr val="FFFFFF"/>
                </a:highlight>
                <a:latin typeface="-apple-system"/>
              </a:rPr>
              <a:t>   计算量换 </a:t>
            </a:r>
            <a:r>
              <a:rPr lang="en-US" altLang="zh-CN" b="0" i="0" dirty="0">
                <a:solidFill>
                  <a:srgbClr val="29313D"/>
                </a:solidFill>
                <a:effectLst/>
                <a:highlight>
                  <a:srgbClr val="FFFFFF"/>
                </a:highlight>
                <a:latin typeface="-apple-system"/>
              </a:rPr>
              <a:t>token</a:t>
            </a:r>
            <a:r>
              <a:rPr lang="zh-CN" altLang="en-US" b="0" i="0" dirty="0">
                <a:solidFill>
                  <a:srgbClr val="29313D"/>
                </a:solidFill>
                <a:effectLst/>
                <a:highlight>
                  <a:srgbClr val="FFFFFF"/>
                </a:highlight>
                <a:latin typeface="-apple-system"/>
              </a:rPr>
              <a:t>速度</a:t>
            </a:r>
            <a:endParaRPr lang="en-US" altLang="zh-CN" b="0" i="0" dirty="0">
              <a:solidFill>
                <a:srgbClr val="29313D"/>
              </a:solidFill>
              <a:effectLst/>
              <a:highlight>
                <a:srgbClr val="FFFFFF"/>
              </a:highlight>
              <a:latin typeface="-apple-system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b="0" i="0" dirty="0">
              <a:solidFill>
                <a:srgbClr val="29313D"/>
              </a:solidFill>
              <a:effectLst/>
              <a:highlight>
                <a:srgbClr val="FFFFFF"/>
              </a:highlight>
              <a:latin typeface="-apple-system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b="0" i="0" dirty="0">
                <a:solidFill>
                  <a:srgbClr val="29313D"/>
                </a:solidFill>
                <a:effectLst/>
                <a:highlight>
                  <a:srgbClr val="FFFFFF"/>
                </a:highlight>
                <a:latin typeface="-apple-system"/>
              </a:rPr>
              <a:t>小模型根据 </a:t>
            </a:r>
            <a:r>
              <a:rPr lang="en-US" altLang="zh-CN" b="0" i="0" dirty="0">
                <a:solidFill>
                  <a:srgbClr val="29313D"/>
                </a:solidFill>
                <a:effectLst/>
                <a:highlight>
                  <a:srgbClr val="FFFFFF"/>
                </a:highlight>
                <a:latin typeface="-apple-system"/>
              </a:rPr>
              <a:t>input  </a:t>
            </a:r>
            <a:r>
              <a:rPr lang="zh-CN" altLang="en-US" b="0" i="0" dirty="0">
                <a:solidFill>
                  <a:srgbClr val="29313D"/>
                </a:solidFill>
                <a:effectLst/>
                <a:highlight>
                  <a:srgbClr val="FFFFFF"/>
                </a:highlight>
                <a:latin typeface="-apple-system"/>
              </a:rPr>
              <a:t>一次推理出多个 </a:t>
            </a:r>
            <a:r>
              <a:rPr lang="en-US" altLang="zh-CN" b="0" i="0" dirty="0">
                <a:solidFill>
                  <a:srgbClr val="29313D"/>
                </a:solidFill>
                <a:effectLst/>
                <a:highlight>
                  <a:srgbClr val="FFFFFF"/>
                </a:highlight>
                <a:latin typeface="-apple-system"/>
              </a:rPr>
              <a:t>token  a,  b, 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b="0" i="0" dirty="0">
              <a:solidFill>
                <a:srgbClr val="29313D"/>
              </a:solidFill>
              <a:effectLst/>
              <a:highlight>
                <a:srgbClr val="FFFFFF"/>
              </a:highlight>
              <a:latin typeface="-apple-system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b="0" i="0" dirty="0">
                <a:solidFill>
                  <a:srgbClr val="29313D"/>
                </a:solidFill>
                <a:effectLst/>
                <a:highlight>
                  <a:srgbClr val="FFFFFF"/>
                </a:highlight>
                <a:latin typeface="-apple-system"/>
              </a:rPr>
              <a:t>大模型批量验证 </a:t>
            </a:r>
            <a:endParaRPr lang="en-US" altLang="zh-CN" b="0" i="0" dirty="0">
              <a:solidFill>
                <a:srgbClr val="29313D"/>
              </a:solidFill>
              <a:effectLst/>
              <a:highlight>
                <a:srgbClr val="FFFFFF"/>
              </a:highlight>
              <a:latin typeface="-apple-system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i="0" dirty="0">
                <a:solidFill>
                  <a:srgbClr val="29313D"/>
                </a:solidFill>
                <a:effectLst/>
                <a:highlight>
                  <a:srgbClr val="FFFFFF"/>
                </a:highlight>
                <a:latin typeface="-apple-system"/>
              </a:rPr>
              <a:t>Input </a:t>
            </a:r>
            <a:r>
              <a:rPr lang="en-US" altLang="zh-CN" b="0" i="0" dirty="0">
                <a:solidFill>
                  <a:srgbClr val="29313D"/>
                </a:solidFill>
                <a:effectLst/>
                <a:highlight>
                  <a:srgbClr val="FFFFFF"/>
                </a:highlight>
                <a:latin typeface="-apple-system"/>
                <a:sym typeface="Wingdings" panose="05000000000000000000" pitchFamily="2" charset="2"/>
              </a:rPr>
              <a:t> a ?</a:t>
            </a:r>
            <a:endParaRPr lang="en-US" altLang="zh-CN" b="0" i="0" dirty="0">
              <a:solidFill>
                <a:srgbClr val="29313D"/>
              </a:solidFill>
              <a:effectLst/>
              <a:highlight>
                <a:srgbClr val="FFFFFF"/>
              </a:highlight>
              <a:latin typeface="-apple-system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i="0" dirty="0">
                <a:solidFill>
                  <a:srgbClr val="29313D"/>
                </a:solidFill>
                <a:effectLst/>
                <a:highlight>
                  <a:srgbClr val="FFFFFF"/>
                </a:highlight>
                <a:latin typeface="-apple-system"/>
              </a:rPr>
              <a:t>Input + a -</a:t>
            </a:r>
            <a:r>
              <a:rPr lang="en-US" altLang="zh-CN" b="0" i="0" dirty="0">
                <a:solidFill>
                  <a:srgbClr val="29313D"/>
                </a:solidFill>
                <a:effectLst/>
                <a:highlight>
                  <a:srgbClr val="FFFFFF"/>
                </a:highlight>
                <a:latin typeface="-apple-system"/>
                <a:sym typeface="Wingdings" panose="05000000000000000000" pitchFamily="2" charset="2"/>
              </a:rPr>
              <a:t>  b?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i="0" dirty="0">
                <a:solidFill>
                  <a:srgbClr val="29313D"/>
                </a:solidFill>
                <a:effectLst/>
                <a:highlight>
                  <a:srgbClr val="FFFFFF"/>
                </a:highlight>
                <a:latin typeface="-apple-system"/>
              </a:rPr>
              <a:t>Input + a + b  </a:t>
            </a:r>
            <a:r>
              <a:rPr lang="en-US" altLang="zh-CN" b="0" i="0" dirty="0">
                <a:solidFill>
                  <a:srgbClr val="29313D"/>
                </a:solidFill>
                <a:effectLst/>
                <a:highlight>
                  <a:srgbClr val="FFFFFF"/>
                </a:highlight>
                <a:latin typeface="-apple-system"/>
                <a:sym typeface="Wingdings" panose="05000000000000000000" pitchFamily="2" charset="2"/>
              </a:rPr>
              <a:t> c 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b="0" i="0" dirty="0">
              <a:solidFill>
                <a:srgbClr val="29313D"/>
              </a:solidFill>
              <a:effectLst/>
              <a:highlight>
                <a:srgbClr val="FFFFFF"/>
              </a:highlight>
              <a:latin typeface="-apple-system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b="0" i="0" dirty="0">
              <a:solidFill>
                <a:srgbClr val="29313D"/>
              </a:solidFill>
              <a:effectLst/>
              <a:highlight>
                <a:srgbClr val="FFFFFF"/>
              </a:highlight>
              <a:latin typeface="-apple-system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i="0" dirty="0">
                <a:solidFill>
                  <a:srgbClr val="29313D"/>
                </a:solidFill>
                <a:effectLst/>
                <a:highlight>
                  <a:srgbClr val="FFFFFF"/>
                </a:highlight>
                <a:latin typeface="-apple-system"/>
              </a:rPr>
              <a:t>1 </a:t>
            </a:r>
            <a:r>
              <a:rPr lang="zh-CN" altLang="en-US" b="0" i="0" dirty="0">
                <a:solidFill>
                  <a:srgbClr val="29313D"/>
                </a:solidFill>
                <a:effectLst/>
                <a:highlight>
                  <a:srgbClr val="FFFFFF"/>
                </a:highlight>
                <a:latin typeface="-apple-system"/>
              </a:rPr>
              <a:t>次推理 </a:t>
            </a:r>
            <a:r>
              <a:rPr lang="en-US" altLang="zh-CN" b="0" i="0" dirty="0">
                <a:solidFill>
                  <a:srgbClr val="29313D"/>
                </a:solidFill>
                <a:effectLst/>
                <a:highlight>
                  <a:srgbClr val="FFFFFF"/>
                </a:highlight>
                <a:latin typeface="-apple-system"/>
              </a:rPr>
              <a:t>-&gt; 1token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i="0" dirty="0">
                <a:solidFill>
                  <a:srgbClr val="29313D"/>
                </a:solidFill>
                <a:effectLst/>
                <a:highlight>
                  <a:srgbClr val="FFFFFF"/>
                </a:highlight>
                <a:latin typeface="-apple-system"/>
              </a:rPr>
              <a:t>1</a:t>
            </a:r>
            <a:r>
              <a:rPr lang="zh-CN" altLang="en-US" b="0" i="0" dirty="0">
                <a:solidFill>
                  <a:srgbClr val="29313D"/>
                </a:solidFill>
                <a:effectLst/>
                <a:highlight>
                  <a:srgbClr val="FFFFFF"/>
                </a:highlight>
                <a:latin typeface="-apple-system"/>
              </a:rPr>
              <a:t>次 推理 </a:t>
            </a:r>
            <a:r>
              <a:rPr lang="en-US" altLang="zh-CN" b="0" i="0" dirty="0">
                <a:solidFill>
                  <a:srgbClr val="29313D"/>
                </a:solidFill>
                <a:effectLst/>
                <a:highlight>
                  <a:srgbClr val="FFFFFF"/>
                </a:highlight>
                <a:latin typeface="-apple-system"/>
              </a:rPr>
              <a:t>-&gt; 3token  3x speed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A0F4AC8-ABDF-1A1C-A388-4C1146242D24}"/>
              </a:ext>
            </a:extLst>
          </p:cNvPr>
          <p:cNvSpPr txBox="1">
            <a:spLocks/>
          </p:cNvSpPr>
          <p:nvPr/>
        </p:nvSpPr>
        <p:spPr>
          <a:xfrm>
            <a:off x="0" y="23812"/>
            <a:ext cx="10515600" cy="6572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/>
              <a:t>部署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235141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D25D2F-C0AB-5EB4-EB2E-E32C19CDE6C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3812"/>
            <a:ext cx="10515600" cy="657225"/>
          </a:xfrm>
        </p:spPr>
        <p:txBody>
          <a:bodyPr>
            <a:normAutofit fontScale="90000"/>
          </a:bodyPr>
          <a:lstStyle/>
          <a:p>
            <a:r>
              <a:rPr lang="en-US" altLang="zh-CN" dirty="0"/>
              <a:t>LLM </a:t>
            </a:r>
            <a:r>
              <a:rPr lang="zh-CN" altLang="en-US" dirty="0"/>
              <a:t>应用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B6C6B0F-B9B4-2562-F968-5E80DE50E66B}"/>
              </a:ext>
            </a:extLst>
          </p:cNvPr>
          <p:cNvCxnSpPr/>
          <p:nvPr/>
        </p:nvCxnSpPr>
        <p:spPr>
          <a:xfrm>
            <a:off x="0" y="681037"/>
            <a:ext cx="1224213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B7BE3CB-DC55-2390-8C70-44C26589E4FE}"/>
              </a:ext>
            </a:extLst>
          </p:cNvPr>
          <p:cNvSpPr txBox="1">
            <a:spLocks/>
          </p:cNvSpPr>
          <p:nvPr/>
        </p:nvSpPr>
        <p:spPr>
          <a:xfrm>
            <a:off x="533400" y="1034271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0664" indent="-283464">
              <a:lnSpc>
                <a:spcPct val="170000"/>
              </a:lnSpc>
              <a:spcBef>
                <a:spcPts val="0"/>
              </a:spcBef>
              <a:buSzPts val="1800"/>
            </a:pPr>
            <a:r>
              <a:rPr lang="zh-CN" altLang="zh-CN" sz="2000" kern="1200" dirty="0">
                <a:solidFill>
                  <a:srgbClr val="000000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警惕</a:t>
            </a:r>
            <a:r>
              <a:rPr lang="en-US" altLang="zh-CN" sz="2000" kern="1200" dirty="0">
                <a:solidFill>
                  <a:srgbClr val="000000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: </a:t>
            </a:r>
            <a:r>
              <a:rPr lang="zh-CN" altLang="zh-CN" sz="2000" kern="1200" dirty="0">
                <a:solidFill>
                  <a:srgbClr val="000000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拿着锤子找钉子</a:t>
            </a:r>
            <a:endParaRPr lang="en-US" altLang="zh-CN" sz="2000" dirty="0">
              <a:solidFill>
                <a:srgbClr val="000000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marL="740664" indent="-283464">
              <a:lnSpc>
                <a:spcPct val="170000"/>
              </a:lnSpc>
              <a:spcBef>
                <a:spcPts val="0"/>
              </a:spcBef>
              <a:buSzPts val="1800"/>
            </a:pPr>
            <a:r>
              <a:rPr lang="zh-CN" altLang="en-US" sz="2000" kern="1200" dirty="0">
                <a:solidFill>
                  <a:srgbClr val="000000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主要有两种应用方向</a:t>
            </a:r>
            <a:endParaRPr lang="en-US" altLang="zh-CN" sz="2000" kern="1200" dirty="0">
              <a:solidFill>
                <a:srgbClr val="000000"/>
              </a:solidFill>
              <a:effectLst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  <a:p>
            <a:pPr marL="1197864" lvl="1" indent="-283464">
              <a:lnSpc>
                <a:spcPct val="170000"/>
              </a:lnSpc>
              <a:spcBef>
                <a:spcPts val="0"/>
              </a:spcBef>
              <a:buSzPts val="1800"/>
            </a:pPr>
            <a:r>
              <a:rPr lang="zh-CN" altLang="en-US" sz="2000" kern="1200" dirty="0">
                <a:solidFill>
                  <a:srgbClr val="000000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以 </a:t>
            </a:r>
            <a:r>
              <a:rPr lang="en-US" altLang="zh-CN" sz="2000" kern="1200" dirty="0">
                <a:solidFill>
                  <a:srgbClr val="000000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AI </a:t>
            </a:r>
            <a:r>
              <a:rPr lang="zh-CN" altLang="en-US" sz="2000" kern="1200" dirty="0">
                <a:solidFill>
                  <a:srgbClr val="000000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主体</a:t>
            </a:r>
            <a:r>
              <a:rPr lang="en-US" altLang="zh-CN" sz="2000" kern="1200" dirty="0">
                <a:solidFill>
                  <a:srgbClr val="000000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,  </a:t>
            </a:r>
            <a:r>
              <a:rPr lang="zh-CN" altLang="en-US" sz="2000" kern="1200" dirty="0">
                <a:solidFill>
                  <a:srgbClr val="000000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打造  </a:t>
            </a:r>
            <a:r>
              <a:rPr lang="en-US" altLang="zh-CN" sz="2000" kern="1200" dirty="0">
                <a:solidFill>
                  <a:srgbClr val="000000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AI + X   </a:t>
            </a:r>
            <a:r>
              <a:rPr lang="zh-CN" altLang="en-US" sz="2000" kern="1200" dirty="0">
                <a:solidFill>
                  <a:srgbClr val="000000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的应用  </a:t>
            </a:r>
            <a:r>
              <a:rPr lang="en-US" altLang="zh-CN" sz="2000" kern="1200" dirty="0">
                <a:solidFill>
                  <a:srgbClr val="000000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+mn-cs"/>
                <a:sym typeface="Wingdings" panose="05000000000000000000" pitchFamily="2" charset="2"/>
              </a:rPr>
              <a:t> </a:t>
            </a:r>
            <a:r>
              <a:rPr lang="zh-CN" altLang="en-US" sz="2000" kern="1200" dirty="0">
                <a:solidFill>
                  <a:srgbClr val="000000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+mn-cs"/>
                <a:sym typeface="Wingdings" panose="05000000000000000000" pitchFamily="2" charset="2"/>
              </a:rPr>
              <a:t>智能体</a:t>
            </a:r>
            <a:endParaRPr lang="en-US" altLang="zh-CN" sz="2000" kern="1200" dirty="0">
              <a:solidFill>
                <a:srgbClr val="000000"/>
              </a:solidFill>
              <a:effectLst/>
              <a:latin typeface="等线" panose="02010600030101010101" pitchFamily="2" charset="-122"/>
              <a:ea typeface="等线" panose="02010600030101010101" pitchFamily="2" charset="-122"/>
              <a:cs typeface="+mn-cs"/>
              <a:sym typeface="Wingdings" panose="05000000000000000000" pitchFamily="2" charset="2"/>
            </a:endParaRPr>
          </a:p>
          <a:p>
            <a:pPr marL="1197864" lvl="1" indent="-283464">
              <a:lnSpc>
                <a:spcPct val="170000"/>
              </a:lnSpc>
              <a:spcBef>
                <a:spcPts val="0"/>
              </a:spcBef>
              <a:buSzPts val="1800"/>
            </a:pPr>
            <a:r>
              <a:rPr lang="zh-CN" altLang="en-US" sz="2000" kern="1200" dirty="0">
                <a:solidFill>
                  <a:srgbClr val="000000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以原有工作流为主体</a:t>
            </a:r>
            <a:r>
              <a:rPr lang="en-US" altLang="zh-CN" sz="2000" kern="1200" dirty="0">
                <a:solidFill>
                  <a:srgbClr val="000000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,  </a:t>
            </a:r>
            <a:r>
              <a:rPr lang="zh-CN" altLang="en-US" sz="2000" kern="1200" dirty="0">
                <a:solidFill>
                  <a:srgbClr val="000000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打造 </a:t>
            </a:r>
            <a:r>
              <a:rPr lang="en-US" altLang="zh-CN" sz="2000" kern="1200" dirty="0">
                <a:solidFill>
                  <a:srgbClr val="000000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X + AI  </a:t>
            </a:r>
            <a:r>
              <a:rPr lang="en-US" altLang="zh-CN" sz="2000" kern="1200" dirty="0">
                <a:solidFill>
                  <a:srgbClr val="000000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+mn-cs"/>
                <a:sym typeface="Wingdings" panose="05000000000000000000" pitchFamily="2" charset="2"/>
              </a:rPr>
              <a:t>  </a:t>
            </a:r>
            <a:r>
              <a:rPr lang="zh-CN" altLang="en-US" sz="2000" kern="1200" dirty="0">
                <a:solidFill>
                  <a:srgbClr val="000000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+mn-cs"/>
                <a:sym typeface="Wingdings" panose="05000000000000000000" pitchFamily="2" charset="2"/>
              </a:rPr>
              <a:t>对原有工作流进行改造</a:t>
            </a:r>
            <a:r>
              <a:rPr lang="en-US" altLang="zh-CN" sz="2000" kern="1200" dirty="0">
                <a:solidFill>
                  <a:srgbClr val="000000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+mn-cs"/>
                <a:sym typeface="Wingdings" panose="05000000000000000000" pitchFamily="2" charset="2"/>
              </a:rPr>
              <a:t>, </a:t>
            </a:r>
            <a:r>
              <a:rPr lang="zh-CN" altLang="en-US" sz="2000" kern="1200" dirty="0">
                <a:solidFill>
                  <a:srgbClr val="000000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+mn-cs"/>
                <a:sym typeface="Wingdings" panose="05000000000000000000" pitchFamily="2" charset="2"/>
              </a:rPr>
              <a:t>提效 </a:t>
            </a:r>
            <a:endParaRPr lang="en-US" altLang="zh-CN" sz="2000" kern="1200" dirty="0">
              <a:solidFill>
                <a:srgbClr val="000000"/>
              </a:solidFill>
              <a:effectLst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  <a:p>
            <a:pPr marL="740664" indent="-283464">
              <a:lnSpc>
                <a:spcPct val="170000"/>
              </a:lnSpc>
              <a:spcBef>
                <a:spcPts val="0"/>
              </a:spcBef>
              <a:buSzPts val="1800"/>
            </a:pPr>
            <a:r>
              <a:rPr lang="en-US" altLang="zh-CN" sz="2000" dirty="0">
                <a:effectLst/>
              </a:rPr>
              <a:t>https://mp.weixin.qq.com/s/6CJOaw7Z8-fDjclUjmNoIg</a:t>
            </a:r>
          </a:p>
          <a:p>
            <a:pPr marL="740664" indent="-283464">
              <a:lnSpc>
                <a:spcPct val="170000"/>
              </a:lnSpc>
              <a:spcBef>
                <a:spcPts val="0"/>
              </a:spcBef>
              <a:buSzPts val="1800"/>
            </a:pPr>
            <a:r>
              <a:rPr lang="en-US" altLang="zh-CN" sz="2000" dirty="0">
                <a:effectLst/>
              </a:rPr>
              <a:t>https://mp.weixin.qq.com/s/HsFhXMLejsQWjTghUYdKFA</a:t>
            </a:r>
          </a:p>
        </p:txBody>
      </p:sp>
    </p:spTree>
    <p:extLst>
      <p:ext uri="{BB962C8B-B14F-4D97-AF65-F5344CB8AC3E}">
        <p14:creationId xmlns:p14="http://schemas.microsoft.com/office/powerpoint/2010/main" val="6422580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D25D2F-C0AB-5EB4-EB2E-E32C19CDE6C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3812"/>
            <a:ext cx="10515600" cy="657225"/>
          </a:xfrm>
        </p:spPr>
        <p:txBody>
          <a:bodyPr>
            <a:normAutofit fontScale="90000"/>
          </a:bodyPr>
          <a:lstStyle/>
          <a:p>
            <a:r>
              <a:rPr lang="en-US" altLang="zh-CN" dirty="0"/>
              <a:t>LLM </a:t>
            </a:r>
            <a:r>
              <a:rPr lang="zh-CN" altLang="en-US" dirty="0"/>
              <a:t>应用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B6C6B0F-B9B4-2562-F968-5E80DE50E66B}"/>
              </a:ext>
            </a:extLst>
          </p:cNvPr>
          <p:cNvCxnSpPr/>
          <p:nvPr/>
        </p:nvCxnSpPr>
        <p:spPr>
          <a:xfrm>
            <a:off x="0" y="681037"/>
            <a:ext cx="1224213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3D0D5C6D-FDCE-3215-C437-0B01533B1B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779" y="906751"/>
            <a:ext cx="4869801" cy="576425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F30204C-89FA-D19C-88C8-1E206D4F150A}"/>
              </a:ext>
            </a:extLst>
          </p:cNvPr>
          <p:cNvSpPr txBox="1"/>
          <p:nvPr/>
        </p:nvSpPr>
        <p:spPr>
          <a:xfrm>
            <a:off x="6315503" y="1869200"/>
            <a:ext cx="580461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dirty="0"/>
              <a:t>生成式 </a:t>
            </a:r>
            <a:r>
              <a:rPr lang="en-US" altLang="zh-CN" sz="2000" dirty="0"/>
              <a:t>AI </a:t>
            </a:r>
            <a:r>
              <a:rPr lang="zh-CN" altLang="en-US" sz="2000" dirty="0"/>
              <a:t>商业落地白皮书</a:t>
            </a:r>
            <a:endParaRPr lang="en-US" altLang="zh-CN" sz="2000" dirty="0"/>
          </a:p>
          <a:p>
            <a:endParaRPr lang="en-US" altLang="zh-CN" sz="2000" dirty="0"/>
          </a:p>
          <a:p>
            <a:r>
              <a:rPr lang="zh-CN" altLang="en-US" sz="2000" dirty="0"/>
              <a:t>https://waytoagi.feishu.cn/record/Dgfprxz3rejipLcVDN9cwsLInid</a:t>
            </a:r>
          </a:p>
        </p:txBody>
      </p:sp>
    </p:spTree>
    <p:extLst>
      <p:ext uri="{BB962C8B-B14F-4D97-AF65-F5344CB8AC3E}">
        <p14:creationId xmlns:p14="http://schemas.microsoft.com/office/powerpoint/2010/main" val="17967676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D25D2F-C0AB-5EB4-EB2E-E32C19CDE6C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3812"/>
            <a:ext cx="10515600" cy="657225"/>
          </a:xfrm>
        </p:spPr>
        <p:txBody>
          <a:bodyPr>
            <a:normAutofit fontScale="90000"/>
          </a:bodyPr>
          <a:lstStyle/>
          <a:p>
            <a:r>
              <a:rPr lang="zh-CN" altLang="en-US" dirty="0"/>
              <a:t>应用案例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B6C6B0F-B9B4-2562-F968-5E80DE50E66B}"/>
              </a:ext>
            </a:extLst>
          </p:cNvPr>
          <p:cNvCxnSpPr/>
          <p:nvPr/>
        </p:nvCxnSpPr>
        <p:spPr>
          <a:xfrm>
            <a:off x="0" y="681037"/>
            <a:ext cx="1224213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360619BB-CCCE-89B1-3732-F35B258BAB69}"/>
              </a:ext>
            </a:extLst>
          </p:cNvPr>
          <p:cNvSpPr txBox="1"/>
          <p:nvPr/>
        </p:nvSpPr>
        <p:spPr>
          <a:xfrm>
            <a:off x="1262086" y="1014914"/>
            <a:ext cx="4199312" cy="54784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/>
              <a:t>文本 </a:t>
            </a:r>
            <a:r>
              <a:rPr lang="en-US" altLang="zh-CN" sz="2000" dirty="0"/>
              <a:t>LLM </a:t>
            </a:r>
            <a:r>
              <a:rPr lang="zh-CN" altLang="en-US" sz="2000" dirty="0"/>
              <a:t>能力</a:t>
            </a:r>
            <a:endParaRPr lang="en-US" altLang="zh-CN" sz="2000" dirty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/>
              <a:t>文本生成能力</a:t>
            </a:r>
            <a:endParaRPr lang="en-US" altLang="zh-CN" sz="2000" dirty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/>
              <a:t>翻译能力</a:t>
            </a:r>
            <a:endParaRPr lang="en-US" altLang="zh-CN" sz="2000" dirty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/>
              <a:t>摘要能力</a:t>
            </a:r>
            <a:endParaRPr lang="en-US" altLang="zh-CN" sz="20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/>
              <a:t>成功应用案例</a:t>
            </a:r>
            <a:endParaRPr lang="en-US" altLang="zh-CN" sz="2000" dirty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/>
              <a:t>Monica,  </a:t>
            </a:r>
            <a:r>
              <a:rPr lang="en-US" altLang="zh-CN" sz="2000" i="0" dirty="0">
                <a:solidFill>
                  <a:srgbClr val="1F1F1F"/>
                </a:solidFill>
                <a:effectLst/>
                <a:highlight>
                  <a:srgbClr val="FFFFFF"/>
                </a:highlight>
              </a:rPr>
              <a:t>Manus</a:t>
            </a:r>
            <a:endParaRPr lang="en-US" altLang="zh-CN" sz="2000" dirty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/>
              <a:t>沉浸式翻译</a:t>
            </a:r>
            <a:endParaRPr lang="en-US" altLang="zh-CN" sz="2000" dirty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 err="1"/>
              <a:t>Notebooklm</a:t>
            </a:r>
            <a:endParaRPr lang="en-US" altLang="zh-CN" sz="2000" dirty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/>
              <a:t>各种 </a:t>
            </a:r>
            <a:r>
              <a:rPr lang="en-US" altLang="zh-CN" sz="2000" dirty="0"/>
              <a:t>AI </a:t>
            </a:r>
            <a:r>
              <a:rPr lang="zh-CN" altLang="en-US" sz="2000" dirty="0"/>
              <a:t>搜索工具</a:t>
            </a:r>
            <a:endParaRPr lang="en-US" altLang="zh-CN" sz="2000" dirty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 err="1"/>
              <a:t>Podwise</a:t>
            </a:r>
            <a:endParaRPr lang="en-US" altLang="zh-CN" sz="2000" dirty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/>
              <a:t>…</a:t>
            </a:r>
          </a:p>
          <a:p>
            <a:endParaRPr lang="en-US" altLang="zh-CN" sz="2000" dirty="0"/>
          </a:p>
        </p:txBody>
      </p:sp>
    </p:spTree>
    <p:extLst>
      <p:ext uri="{BB962C8B-B14F-4D97-AF65-F5344CB8AC3E}">
        <p14:creationId xmlns:p14="http://schemas.microsoft.com/office/powerpoint/2010/main" val="36872113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D25D2F-C0AB-5EB4-EB2E-E32C19CDE6C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3812"/>
            <a:ext cx="10515600" cy="657225"/>
          </a:xfrm>
        </p:spPr>
        <p:txBody>
          <a:bodyPr>
            <a:normAutofit fontScale="90000"/>
          </a:bodyPr>
          <a:lstStyle/>
          <a:p>
            <a:r>
              <a:rPr lang="zh-CN" altLang="en-US" dirty="0"/>
              <a:t>学习资料推荐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21F1D5-821B-3223-2421-41D496F79DE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54050" y="1076325"/>
            <a:ext cx="10515600" cy="4351338"/>
          </a:xfrm>
        </p:spPr>
        <p:txBody>
          <a:bodyPr>
            <a:noAutofit/>
          </a:bodyPr>
          <a:lstStyle/>
          <a:p>
            <a:pPr marL="285750" indent="-285750">
              <a:lnSpc>
                <a:spcPct val="170000"/>
              </a:lnSpc>
            </a:pPr>
            <a:r>
              <a:rPr lang="zh-CN" altLang="en-US" sz="2000" dirty="0"/>
              <a:t>通往</a:t>
            </a:r>
            <a:r>
              <a:rPr lang="en-US" altLang="zh-CN" sz="2000" dirty="0"/>
              <a:t>AGI </a:t>
            </a:r>
            <a:r>
              <a:rPr lang="zh-CN" altLang="en-US" sz="2000" dirty="0"/>
              <a:t>之路  </a:t>
            </a:r>
            <a:r>
              <a:rPr lang="en-US" altLang="zh-CN" sz="2000" dirty="0"/>
              <a:t>https://waytoagi.feishu.cn/wiki/QPe5w5g7UisbEkkow8XcDmOpn8e</a:t>
            </a:r>
          </a:p>
          <a:p>
            <a:pPr marL="285750" indent="-285750">
              <a:lnSpc>
                <a:spcPct val="170000"/>
              </a:lnSpc>
            </a:pPr>
            <a:r>
              <a:rPr lang="en-US" altLang="zh-CN" sz="2000" dirty="0" err="1"/>
              <a:t>youtube</a:t>
            </a:r>
            <a:r>
              <a:rPr lang="en-US" altLang="zh-CN" sz="2000" dirty="0"/>
              <a:t>- </a:t>
            </a:r>
            <a:r>
              <a:rPr lang="zh-CN" altLang="en-US" sz="2000" dirty="0"/>
              <a:t>李宏毅</a:t>
            </a:r>
          </a:p>
          <a:p>
            <a:pPr lvl="1">
              <a:lnSpc>
                <a:spcPct val="170000"/>
              </a:lnSpc>
            </a:pPr>
            <a:r>
              <a:rPr lang="zh-CN" altLang="en-US" sz="2000" dirty="0"/>
              <a:t>生成式</a:t>
            </a:r>
            <a:r>
              <a:rPr lang="en-US" altLang="zh-CN" sz="2000" dirty="0"/>
              <a:t>AI</a:t>
            </a:r>
            <a:r>
              <a:rPr lang="zh-CN" altLang="en-US" sz="2000" dirty="0"/>
              <a:t>導論 </a:t>
            </a:r>
            <a:endParaRPr lang="en-US" altLang="zh-CN" sz="2000" dirty="0"/>
          </a:p>
          <a:p>
            <a:pPr lvl="2">
              <a:lnSpc>
                <a:spcPct val="170000"/>
              </a:lnSpc>
            </a:pPr>
            <a:r>
              <a:rPr lang="en-US" altLang="zh-CN" sz="1600" dirty="0"/>
              <a:t>https://www.youtube.com/watch?v=AVIKFXLCPY8&amp;list=PLJV_el3uVTsPz6CTopeRp2L2t4aL_KgiI</a:t>
            </a:r>
            <a:endParaRPr lang="zh-CN" altLang="en-US" sz="1600" dirty="0"/>
          </a:p>
          <a:p>
            <a:pPr marL="285750" indent="-285750">
              <a:lnSpc>
                <a:spcPct val="170000"/>
              </a:lnSpc>
            </a:pPr>
            <a:r>
              <a:rPr lang="zh-CN" altLang="en-US" sz="2000" dirty="0"/>
              <a:t>提示词图书馆  </a:t>
            </a:r>
            <a:r>
              <a:rPr lang="en-US" altLang="zh-CN" sz="2000" dirty="0"/>
              <a:t>https://vxc3hj17dym.feishu.cn/wiki/VDb1wMKDNiNj0mkJn6VcFgRenVc</a:t>
            </a:r>
          </a:p>
          <a:p>
            <a:pPr marL="285750" indent="-285750">
              <a:lnSpc>
                <a:spcPct val="170000"/>
              </a:lnSpc>
            </a:pPr>
            <a:r>
              <a:rPr lang="zh-CN" altLang="en-US" sz="2000" dirty="0"/>
              <a:t>谷歌提示词 </a:t>
            </a:r>
            <a:r>
              <a:rPr lang="en-US" altLang="zh-CN" sz="2000" dirty="0"/>
              <a:t>https://baoyu.io/blog/google-prompt-engineering-whitepaper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B6C6B0F-B9B4-2562-F968-5E80DE50E66B}"/>
              </a:ext>
            </a:extLst>
          </p:cNvPr>
          <p:cNvCxnSpPr/>
          <p:nvPr/>
        </p:nvCxnSpPr>
        <p:spPr>
          <a:xfrm>
            <a:off x="0" y="681037"/>
            <a:ext cx="1224213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2676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3768CC1A-7408-9ECA-6A3D-42024E54B530}"/>
              </a:ext>
            </a:extLst>
          </p:cNvPr>
          <p:cNvSpPr txBox="1">
            <a:spLocks/>
          </p:cNvSpPr>
          <p:nvPr/>
        </p:nvSpPr>
        <p:spPr>
          <a:xfrm>
            <a:off x="0" y="39310"/>
            <a:ext cx="10515600" cy="6572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/>
              <a:t>LLM </a:t>
            </a:r>
            <a:r>
              <a:rPr lang="zh-CN" altLang="en-US" dirty="0"/>
              <a:t>初探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8E3A7DE-91F2-6AA9-F689-3C88BE3E8DBF}"/>
              </a:ext>
            </a:extLst>
          </p:cNvPr>
          <p:cNvSpPr txBox="1"/>
          <p:nvPr/>
        </p:nvSpPr>
        <p:spPr>
          <a:xfrm>
            <a:off x="1759642" y="2476874"/>
            <a:ext cx="9911897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dirty="0"/>
              <a:t>目标人群</a:t>
            </a:r>
            <a:r>
              <a:rPr lang="en-US" altLang="zh-CN" sz="2400" dirty="0"/>
              <a:t>:  </a:t>
            </a:r>
            <a:r>
              <a:rPr lang="zh-CN" altLang="en-US" sz="2400" dirty="0"/>
              <a:t>主要是刚接触 </a:t>
            </a:r>
            <a:r>
              <a:rPr lang="en-US" altLang="zh-CN" sz="2400" dirty="0"/>
              <a:t>LLM </a:t>
            </a:r>
            <a:r>
              <a:rPr lang="zh-CN" altLang="en-US" sz="2400" dirty="0"/>
              <a:t>的人</a:t>
            </a:r>
            <a:r>
              <a:rPr lang="en-US" altLang="zh-CN" sz="2400" dirty="0"/>
              <a:t>, </a:t>
            </a:r>
            <a:r>
              <a:rPr lang="zh-CN" altLang="en-US" sz="2400" dirty="0"/>
              <a:t>讲解一些基本通用知识概念</a:t>
            </a:r>
            <a:r>
              <a:rPr lang="en-US" altLang="zh-CN" sz="2400" dirty="0"/>
              <a:t>, </a:t>
            </a:r>
            <a:r>
              <a:rPr lang="zh-CN" altLang="en-US" sz="2400" dirty="0"/>
              <a:t>会讲一点点原理</a:t>
            </a:r>
            <a:r>
              <a:rPr lang="en-US" altLang="zh-CN" sz="2400" dirty="0"/>
              <a:t>, </a:t>
            </a:r>
            <a:r>
              <a:rPr lang="zh-CN" altLang="en-US" sz="2400" dirty="0"/>
              <a:t>但不会深入技术细节</a:t>
            </a:r>
            <a:endParaRPr lang="en-US" altLang="zh-CN" sz="2400" dirty="0"/>
          </a:p>
          <a:p>
            <a:endParaRPr lang="en-US" altLang="zh-CN" sz="2400" dirty="0"/>
          </a:p>
          <a:p>
            <a:r>
              <a:rPr lang="zh-CN" altLang="en-US" sz="2400" dirty="0"/>
              <a:t>如果是希望了解 训练过程 和 推理优化相关的， 可以不用听了</a:t>
            </a:r>
          </a:p>
        </p:txBody>
      </p:sp>
    </p:spTree>
    <p:extLst>
      <p:ext uri="{BB962C8B-B14F-4D97-AF65-F5344CB8AC3E}">
        <p14:creationId xmlns:p14="http://schemas.microsoft.com/office/powerpoint/2010/main" val="14845787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A6B8B76-7047-D3B1-BBFE-8A2CC93F5CF8}"/>
              </a:ext>
            </a:extLst>
          </p:cNvPr>
          <p:cNvSpPr txBox="1">
            <a:spLocks/>
          </p:cNvSpPr>
          <p:nvPr/>
        </p:nvSpPr>
        <p:spPr>
          <a:xfrm>
            <a:off x="0" y="23812"/>
            <a:ext cx="10515600" cy="6572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/>
              <a:t>LLM </a:t>
            </a:r>
            <a:r>
              <a:rPr lang="zh-CN" altLang="en-US" dirty="0"/>
              <a:t>初探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DF6A72C-A5CA-29CD-C91A-5982BA33F406}"/>
              </a:ext>
            </a:extLst>
          </p:cNvPr>
          <p:cNvSpPr txBox="1">
            <a:spLocks/>
          </p:cNvSpPr>
          <p:nvPr/>
        </p:nvSpPr>
        <p:spPr>
          <a:xfrm>
            <a:off x="1116093" y="1253331"/>
            <a:ext cx="45021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50" lvl="1" indent="-285750">
              <a:lnSpc>
                <a:spcPct val="200000"/>
              </a:lnSpc>
            </a:pPr>
            <a:r>
              <a:rPr lang="zh-CN" altLang="en-US" dirty="0"/>
              <a:t>模型分类</a:t>
            </a:r>
            <a:endParaRPr lang="en-US" altLang="zh-CN" dirty="0"/>
          </a:p>
          <a:p>
            <a:pPr marL="742950" lvl="1" indent="-285750">
              <a:lnSpc>
                <a:spcPct val="200000"/>
              </a:lnSpc>
            </a:pPr>
            <a:r>
              <a:rPr lang="zh-CN" altLang="en-US" dirty="0"/>
              <a:t>大模型基本工作原理</a:t>
            </a:r>
            <a:endParaRPr lang="en-US" altLang="zh-CN" dirty="0"/>
          </a:p>
          <a:p>
            <a:pPr marL="742950" lvl="1" indent="-285750">
              <a:lnSpc>
                <a:spcPct val="200000"/>
              </a:lnSpc>
            </a:pPr>
            <a:r>
              <a:rPr lang="zh-CN" altLang="en-US" dirty="0"/>
              <a:t>常见调节参数</a:t>
            </a:r>
            <a:endParaRPr lang="en-US" altLang="zh-CN" dirty="0"/>
          </a:p>
          <a:p>
            <a:pPr marL="742950" lvl="1" indent="-285750">
              <a:lnSpc>
                <a:spcPct val="200000"/>
              </a:lnSpc>
            </a:pPr>
            <a:r>
              <a:rPr lang="zh-CN" altLang="en-US" dirty="0"/>
              <a:t>大模型优化手段</a:t>
            </a:r>
            <a:endParaRPr lang="en-US" altLang="zh-CN" dirty="0"/>
          </a:p>
          <a:p>
            <a:pPr marL="742950" lvl="1" indent="-285750">
              <a:lnSpc>
                <a:spcPct val="200000"/>
              </a:lnSpc>
            </a:pPr>
            <a:r>
              <a:rPr lang="zh-CN" altLang="en-US" dirty="0"/>
              <a:t>私有化部署</a:t>
            </a:r>
            <a:endParaRPr lang="en-US" altLang="zh-CN" dirty="0"/>
          </a:p>
          <a:p>
            <a:pPr marL="742950" lvl="1" indent="-285750">
              <a:lnSpc>
                <a:spcPct val="200000"/>
              </a:lnSpc>
            </a:pPr>
            <a:r>
              <a:rPr lang="zh-CN" altLang="en-US" dirty="0"/>
              <a:t>学习资料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0884043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D25D2F-C0AB-5EB4-EB2E-E32C19CDE6C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3812"/>
            <a:ext cx="10515600" cy="657225"/>
          </a:xfrm>
        </p:spPr>
        <p:txBody>
          <a:bodyPr>
            <a:normAutofit fontScale="90000"/>
          </a:bodyPr>
          <a:lstStyle/>
          <a:p>
            <a:r>
              <a:rPr lang="zh-CN" altLang="en-US" dirty="0"/>
              <a:t>模型分类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21F1D5-821B-3223-2421-41D496F79DE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7645672" y="1287753"/>
            <a:ext cx="4290796" cy="4351338"/>
          </a:xfrm>
        </p:spPr>
        <p:txBody>
          <a:bodyPr>
            <a:noAutofit/>
          </a:bodyPr>
          <a:lstStyle/>
          <a:p>
            <a:pPr marL="285750" indent="-285750">
              <a:lnSpc>
                <a:spcPct val="150000"/>
              </a:lnSpc>
            </a:pPr>
            <a:r>
              <a:rPr lang="en-US" altLang="zh-CN" sz="2200" dirty="0"/>
              <a:t>multimodal</a:t>
            </a:r>
          </a:p>
          <a:p>
            <a:pPr lvl="1">
              <a:lnSpc>
                <a:spcPct val="150000"/>
              </a:lnSpc>
            </a:pPr>
            <a:r>
              <a:rPr lang="en-US" altLang="zh-CN" sz="2200" dirty="0" err="1"/>
              <a:t>asr</a:t>
            </a:r>
            <a:r>
              <a:rPr lang="en-US" altLang="zh-CN" sz="2200" dirty="0"/>
              <a:t> + </a:t>
            </a:r>
            <a:r>
              <a:rPr lang="en-US" altLang="zh-CN" sz="2200" dirty="0" err="1"/>
              <a:t>llm</a:t>
            </a:r>
            <a:r>
              <a:rPr lang="en-US" altLang="zh-CN" sz="2200" dirty="0"/>
              <a:t> </a:t>
            </a:r>
            <a:r>
              <a:rPr lang="zh-CN" altLang="en-US" sz="2200" dirty="0"/>
              <a:t>不等于 </a:t>
            </a:r>
            <a:r>
              <a:rPr lang="en-US" altLang="zh-CN" sz="2200" dirty="0"/>
              <a:t>multimodal</a:t>
            </a:r>
          </a:p>
          <a:p>
            <a:pPr lvl="1">
              <a:lnSpc>
                <a:spcPct val="150000"/>
              </a:lnSpc>
            </a:pPr>
            <a:r>
              <a:rPr lang="zh-CN" altLang="en-US" dirty="0"/>
              <a:t>他们的区别是什么</a:t>
            </a:r>
          </a:p>
          <a:p>
            <a:pPr lvl="2">
              <a:lnSpc>
                <a:spcPct val="150000"/>
              </a:lnSpc>
            </a:pPr>
            <a:r>
              <a:rPr lang="en-US" altLang="zh-CN" sz="2000" dirty="0"/>
              <a:t>Multimodal </a:t>
            </a:r>
            <a:r>
              <a:rPr lang="zh-CN" altLang="en-US" sz="2000" dirty="0"/>
              <a:t>有更多的维度分析情感</a:t>
            </a:r>
            <a:r>
              <a:rPr lang="en-US" altLang="zh-CN" sz="2000" dirty="0"/>
              <a:t>, </a:t>
            </a:r>
            <a:r>
              <a:rPr lang="zh-CN" altLang="en-US" sz="2000" dirty="0"/>
              <a:t>语气等</a:t>
            </a:r>
            <a:endParaRPr lang="en-US" altLang="zh-CN" sz="2000" dirty="0"/>
          </a:p>
          <a:p>
            <a:pPr lvl="2">
              <a:lnSpc>
                <a:spcPct val="150000"/>
              </a:lnSpc>
            </a:pPr>
            <a:r>
              <a:rPr lang="en-US" altLang="zh-CN" sz="2000" dirty="0"/>
              <a:t>Multimodal </a:t>
            </a:r>
            <a:r>
              <a:rPr lang="zh-CN" altLang="en-US" sz="2000" dirty="0"/>
              <a:t>有更少</a:t>
            </a:r>
            <a:r>
              <a:rPr lang="zh-CN" altLang="en-US" dirty="0"/>
              <a:t>错误累积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65B0D348-0956-D8F0-4075-8A7E67E79CD0}"/>
              </a:ext>
            </a:extLst>
          </p:cNvPr>
          <p:cNvSpPr/>
          <p:nvPr/>
        </p:nvSpPr>
        <p:spPr>
          <a:xfrm>
            <a:off x="362065" y="1215402"/>
            <a:ext cx="2241550" cy="59689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Text</a:t>
            </a:r>
            <a:endParaRPr lang="zh-CN" altLang="en-US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BD7D356A-A7FD-B534-9E0A-999DD1931255}"/>
              </a:ext>
            </a:extLst>
          </p:cNvPr>
          <p:cNvSpPr/>
          <p:nvPr/>
        </p:nvSpPr>
        <p:spPr>
          <a:xfrm>
            <a:off x="362065" y="2221870"/>
            <a:ext cx="2241550" cy="59689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speech</a:t>
            </a:r>
            <a:endParaRPr lang="zh-CN" altLang="en-US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C6735A6F-4D61-8A10-4DAE-975DB888293E}"/>
              </a:ext>
            </a:extLst>
          </p:cNvPr>
          <p:cNvSpPr/>
          <p:nvPr/>
        </p:nvSpPr>
        <p:spPr>
          <a:xfrm>
            <a:off x="362065" y="3255341"/>
            <a:ext cx="2241550" cy="59689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music</a:t>
            </a:r>
            <a:endParaRPr lang="zh-CN" altLang="en-US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A28B9D5-FF63-229B-BF74-DB4FE16E7119}"/>
              </a:ext>
            </a:extLst>
          </p:cNvPr>
          <p:cNvSpPr/>
          <p:nvPr/>
        </p:nvSpPr>
        <p:spPr>
          <a:xfrm>
            <a:off x="362065" y="4250359"/>
            <a:ext cx="2241550" cy="59689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image</a:t>
            </a:r>
            <a:endParaRPr lang="zh-CN" altLang="en-US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C05B2B40-9194-E84F-404E-B4823DC1686C}"/>
              </a:ext>
            </a:extLst>
          </p:cNvPr>
          <p:cNvSpPr/>
          <p:nvPr/>
        </p:nvSpPr>
        <p:spPr>
          <a:xfrm>
            <a:off x="362065" y="5316041"/>
            <a:ext cx="2241550" cy="59689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video</a:t>
            </a:r>
            <a:endParaRPr lang="zh-CN" altLang="en-US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01EECD63-A769-795A-7510-08EA43870264}"/>
              </a:ext>
            </a:extLst>
          </p:cNvPr>
          <p:cNvSpPr/>
          <p:nvPr/>
        </p:nvSpPr>
        <p:spPr>
          <a:xfrm>
            <a:off x="5055587" y="1215402"/>
            <a:ext cx="2241550" cy="59689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Text</a:t>
            </a:r>
            <a:endParaRPr lang="zh-CN" altLang="en-US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259D763B-2683-94DB-2D7C-0DBC6341D99A}"/>
              </a:ext>
            </a:extLst>
          </p:cNvPr>
          <p:cNvSpPr/>
          <p:nvPr/>
        </p:nvSpPr>
        <p:spPr>
          <a:xfrm>
            <a:off x="5055587" y="2221870"/>
            <a:ext cx="2241550" cy="59689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speech</a:t>
            </a:r>
            <a:endParaRPr lang="zh-CN" altLang="en-US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B1AB2FAE-99A4-4EAC-3663-A94044394DBE}"/>
              </a:ext>
            </a:extLst>
          </p:cNvPr>
          <p:cNvSpPr/>
          <p:nvPr/>
        </p:nvSpPr>
        <p:spPr>
          <a:xfrm>
            <a:off x="5055587" y="3255341"/>
            <a:ext cx="2241550" cy="59689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music</a:t>
            </a:r>
            <a:endParaRPr lang="zh-CN" altLang="en-US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CCEB86CC-3DC2-C0AC-FCBD-0AD9D646B560}"/>
              </a:ext>
            </a:extLst>
          </p:cNvPr>
          <p:cNvSpPr/>
          <p:nvPr/>
        </p:nvSpPr>
        <p:spPr>
          <a:xfrm>
            <a:off x="5055587" y="4250359"/>
            <a:ext cx="2241550" cy="59689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image</a:t>
            </a:r>
            <a:endParaRPr lang="zh-CN" altLang="en-US" dirty="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06DC9B9F-0DD7-CC37-5841-D8DB8B30DF0F}"/>
              </a:ext>
            </a:extLst>
          </p:cNvPr>
          <p:cNvSpPr/>
          <p:nvPr/>
        </p:nvSpPr>
        <p:spPr>
          <a:xfrm>
            <a:off x="5055587" y="5316041"/>
            <a:ext cx="2241550" cy="59689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video</a:t>
            </a:r>
            <a:endParaRPr lang="zh-CN" altLang="en-US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EAE3825-1026-5380-30E7-2BE1FB1C3171}"/>
              </a:ext>
            </a:extLst>
          </p:cNvPr>
          <p:cNvCxnSpPr>
            <a:stCxn id="7" idx="3"/>
            <a:endCxn id="14" idx="1"/>
          </p:cNvCxnSpPr>
          <p:nvPr/>
        </p:nvCxnSpPr>
        <p:spPr>
          <a:xfrm>
            <a:off x="2603615" y="1513848"/>
            <a:ext cx="2451972" cy="100646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F7D2C4AB-6F80-B048-F19F-D3EE99CB10E0}"/>
              </a:ext>
            </a:extLst>
          </p:cNvPr>
          <p:cNvSpPr txBox="1"/>
          <p:nvPr/>
        </p:nvSpPr>
        <p:spPr>
          <a:xfrm rot="20491919">
            <a:off x="2564431" y="2061519"/>
            <a:ext cx="927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ASR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4D744E8-6441-5D67-D627-C6EC37922E24}"/>
              </a:ext>
            </a:extLst>
          </p:cNvPr>
          <p:cNvCxnSpPr>
            <a:cxnSpLocks/>
            <a:stCxn id="9" idx="3"/>
            <a:endCxn id="13" idx="1"/>
          </p:cNvCxnSpPr>
          <p:nvPr/>
        </p:nvCxnSpPr>
        <p:spPr>
          <a:xfrm flipV="1">
            <a:off x="2603615" y="1513848"/>
            <a:ext cx="2451972" cy="100646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03A334A5-823C-641D-E509-C655949675CC}"/>
              </a:ext>
            </a:extLst>
          </p:cNvPr>
          <p:cNvSpPr txBox="1"/>
          <p:nvPr/>
        </p:nvSpPr>
        <p:spPr>
          <a:xfrm>
            <a:off x="3332132" y="1613740"/>
            <a:ext cx="927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TTS</a:t>
            </a:r>
            <a:endParaRPr lang="zh-CN" altLang="en-US" sz="1400" dirty="0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3068702-344E-3C8F-8331-728B658243B1}"/>
              </a:ext>
            </a:extLst>
          </p:cNvPr>
          <p:cNvCxnSpPr>
            <a:stCxn id="7" idx="3"/>
            <a:endCxn id="13" idx="1"/>
          </p:cNvCxnSpPr>
          <p:nvPr/>
        </p:nvCxnSpPr>
        <p:spPr>
          <a:xfrm>
            <a:off x="2603615" y="1513848"/>
            <a:ext cx="245197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E8F82D8A-0C66-2F6D-FB6D-9FDD35910A1B}"/>
              </a:ext>
            </a:extLst>
          </p:cNvPr>
          <p:cNvSpPr txBox="1"/>
          <p:nvPr/>
        </p:nvSpPr>
        <p:spPr>
          <a:xfrm>
            <a:off x="2660795" y="1202022"/>
            <a:ext cx="33611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/>
              <a:t>早期</a:t>
            </a:r>
            <a:r>
              <a:rPr lang="en-US" altLang="zh-CN" sz="1400" dirty="0" err="1"/>
              <a:t>gpt</a:t>
            </a:r>
            <a:r>
              <a:rPr lang="zh-CN" altLang="en-US" sz="1400" dirty="0"/>
              <a:t>系列</a:t>
            </a:r>
            <a:r>
              <a:rPr lang="en-US" altLang="zh-CN" sz="1400" dirty="0"/>
              <a:t>, </a:t>
            </a:r>
            <a:r>
              <a:rPr lang="en-US" altLang="zh-CN" sz="1400" dirty="0" err="1"/>
              <a:t>deepseek</a:t>
            </a:r>
            <a:r>
              <a:rPr lang="en-US" altLang="zh-CN" sz="1400" dirty="0"/>
              <a:t> </a:t>
            </a:r>
            <a:r>
              <a:rPr lang="zh-CN" altLang="en-US" sz="1400" dirty="0"/>
              <a:t>等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80FBAA3-5734-1421-EF08-E8A8D9109024}"/>
              </a:ext>
            </a:extLst>
          </p:cNvPr>
          <p:cNvCxnSpPr>
            <a:stCxn id="11" idx="3"/>
            <a:endCxn id="17" idx="1"/>
          </p:cNvCxnSpPr>
          <p:nvPr/>
        </p:nvCxnSpPr>
        <p:spPr>
          <a:xfrm>
            <a:off x="2603615" y="4548805"/>
            <a:ext cx="2451972" cy="106568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54AE3F46-AE9B-6E4B-BC44-F55FC018E3B1}"/>
              </a:ext>
            </a:extLst>
          </p:cNvPr>
          <p:cNvSpPr txBox="1"/>
          <p:nvPr/>
        </p:nvSpPr>
        <p:spPr>
          <a:xfrm rot="1390614">
            <a:off x="3422138" y="4881679"/>
            <a:ext cx="12227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/>
              <a:t>可灵</a:t>
            </a:r>
            <a:r>
              <a:rPr lang="en-US" altLang="zh-CN" sz="1400" dirty="0"/>
              <a:t>, </a:t>
            </a:r>
            <a:r>
              <a:rPr lang="zh-CN" altLang="en-US" sz="1400" dirty="0"/>
              <a:t>即梦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E7EE926E-3D9B-35E1-1C6F-83085F5940F2}"/>
              </a:ext>
            </a:extLst>
          </p:cNvPr>
          <p:cNvCxnSpPr>
            <a:cxnSpLocks/>
          </p:cNvCxnSpPr>
          <p:nvPr/>
        </p:nvCxnSpPr>
        <p:spPr>
          <a:xfrm>
            <a:off x="2603615" y="1513847"/>
            <a:ext cx="2451972" cy="3034957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F53DECF3-B573-152B-3AC9-383FC21C77D7}"/>
              </a:ext>
            </a:extLst>
          </p:cNvPr>
          <p:cNvSpPr txBox="1"/>
          <p:nvPr/>
        </p:nvSpPr>
        <p:spPr>
          <a:xfrm rot="3035201">
            <a:off x="2974158" y="3443658"/>
            <a:ext cx="30721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/>
              <a:t>豆包</a:t>
            </a:r>
            <a:r>
              <a:rPr lang="en-US" altLang="zh-CN" sz="1400" dirty="0"/>
              <a:t>, stable diffusion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927475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D25D2F-C0AB-5EB4-EB2E-E32C19CDE6C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3812"/>
            <a:ext cx="10515600" cy="657225"/>
          </a:xfrm>
        </p:spPr>
        <p:txBody>
          <a:bodyPr>
            <a:normAutofit fontScale="90000"/>
          </a:bodyPr>
          <a:lstStyle/>
          <a:p>
            <a:r>
              <a:rPr lang="zh-CN" altLang="en-US" dirty="0"/>
              <a:t>大模型工作原理</a:t>
            </a:r>
            <a:r>
              <a:rPr lang="en-US" altLang="zh-CN" dirty="0"/>
              <a:t>: </a:t>
            </a:r>
            <a:r>
              <a:rPr lang="zh-CN" altLang="en-US" dirty="0"/>
              <a:t>文字接龙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B6C6B0F-B9B4-2562-F968-5E80DE50E66B}"/>
              </a:ext>
            </a:extLst>
          </p:cNvPr>
          <p:cNvCxnSpPr/>
          <p:nvPr/>
        </p:nvCxnSpPr>
        <p:spPr>
          <a:xfrm>
            <a:off x="0" y="681037"/>
            <a:ext cx="1224213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0359E194-5E8C-E167-C8F2-4B4E63959370}"/>
              </a:ext>
            </a:extLst>
          </p:cNvPr>
          <p:cNvSpPr txBox="1"/>
          <p:nvPr/>
        </p:nvSpPr>
        <p:spPr>
          <a:xfrm>
            <a:off x="7398504" y="6137246"/>
            <a:ext cx="62341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https://jalammar.github.io/illustrated-gpt2/</a:t>
            </a:r>
          </a:p>
        </p:txBody>
      </p:sp>
      <p:pic>
        <p:nvPicPr>
          <p:cNvPr id="8" name="Picture 7" descr="A close-up of a logo&#10;&#10;Description automatically generated">
            <a:extLst>
              <a:ext uri="{FF2B5EF4-FFF2-40B4-BE49-F238E27FC236}">
                <a16:creationId xmlns:a16="http://schemas.microsoft.com/office/drawing/2014/main" id="{B27BC9F9-A9C6-0900-DC9F-5A29DFDBDC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075" y="1638300"/>
            <a:ext cx="10229850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882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43CC2292-C4C6-5619-E0D9-E735335565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2925446"/>
            <a:ext cx="4660900" cy="3845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8D25D2F-C0AB-5EB4-EB2E-E32C19CDE6C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3812"/>
            <a:ext cx="10515600" cy="657225"/>
          </a:xfrm>
        </p:spPr>
        <p:txBody>
          <a:bodyPr>
            <a:normAutofit fontScale="90000"/>
          </a:bodyPr>
          <a:lstStyle/>
          <a:p>
            <a:r>
              <a:rPr lang="zh-CN" altLang="en-US" dirty="0"/>
              <a:t>大模型工作原理</a:t>
            </a:r>
            <a:r>
              <a:rPr lang="en-US" altLang="zh-CN" dirty="0"/>
              <a:t>: </a:t>
            </a:r>
            <a:r>
              <a:rPr lang="zh-CN" altLang="en-US" dirty="0"/>
              <a:t>文字接龙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21F1D5-821B-3223-2421-41D496F79DE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39700" y="681037"/>
            <a:ext cx="10774569" cy="6082747"/>
          </a:xfrm>
        </p:spPr>
        <p:txBody>
          <a:bodyPr>
            <a:normAutofit fontScale="77500" lnSpcReduction="20000"/>
          </a:bodyPr>
          <a:lstStyle/>
          <a:p>
            <a:pPr marL="742950" lvl="1" indent="-285750">
              <a:lnSpc>
                <a:spcPct val="170000"/>
              </a:lnSpc>
            </a:pPr>
            <a:r>
              <a:rPr lang="zh-CN" altLang="en-US" dirty="0"/>
              <a:t>原理</a:t>
            </a:r>
            <a:endParaRPr lang="en-US" altLang="zh-CN" dirty="0"/>
          </a:p>
          <a:p>
            <a:pPr marL="1200150" lvl="2" indent="-285750">
              <a:lnSpc>
                <a:spcPct val="170000"/>
              </a:lnSpc>
            </a:pPr>
            <a:r>
              <a:rPr lang="zh-CN" altLang="en-US" dirty="0"/>
              <a:t>文字是有穷的</a:t>
            </a:r>
            <a:r>
              <a:rPr lang="en-US" altLang="zh-CN" dirty="0"/>
              <a:t>, </a:t>
            </a:r>
            <a:r>
              <a:rPr lang="zh-CN" altLang="en-US" dirty="0"/>
              <a:t>将所有的文字赋予一个唯一编号</a:t>
            </a:r>
            <a:r>
              <a:rPr lang="en-US" altLang="zh-CN" dirty="0"/>
              <a:t> (tokenizer), </a:t>
            </a:r>
            <a:r>
              <a:rPr lang="zh-CN" altLang="en-US" dirty="0"/>
              <a:t>然后将互联网上的资料压缩在 </a:t>
            </a:r>
            <a:r>
              <a:rPr lang="en-US" altLang="zh-CN" dirty="0"/>
              <a:t>LLM </a:t>
            </a:r>
            <a:r>
              <a:rPr lang="zh-CN" altLang="en-US" dirty="0"/>
              <a:t>中形成概率权重</a:t>
            </a:r>
          </a:p>
          <a:p>
            <a:pPr marL="1200150" lvl="2" indent="-285750">
              <a:lnSpc>
                <a:spcPct val="170000"/>
              </a:lnSpc>
            </a:pPr>
            <a:r>
              <a:rPr lang="zh-CN" altLang="en-US" dirty="0"/>
              <a:t>预测生成 </a:t>
            </a:r>
            <a:r>
              <a:rPr lang="en-US" altLang="zh-CN" dirty="0"/>
              <a:t>token </a:t>
            </a:r>
            <a:r>
              <a:rPr lang="zh-CN" altLang="en-US" dirty="0"/>
              <a:t>的概率分布</a:t>
            </a:r>
            <a:r>
              <a:rPr lang="en-US" altLang="zh-CN" dirty="0"/>
              <a:t>, </a:t>
            </a:r>
            <a:r>
              <a:rPr lang="zh-CN" altLang="en-US" dirty="0"/>
              <a:t>然后根据摇骰子进行选取 </a:t>
            </a:r>
            <a:r>
              <a:rPr lang="en-US" altLang="zh-CN" dirty="0"/>
              <a:t>(</a:t>
            </a:r>
            <a:r>
              <a:rPr lang="en-US" altLang="zh-CN" dirty="0" err="1"/>
              <a:t>top_logprobs</a:t>
            </a:r>
            <a:r>
              <a:rPr lang="en-US" altLang="zh-CN" dirty="0"/>
              <a:t> </a:t>
            </a:r>
            <a:r>
              <a:rPr lang="zh-CN" altLang="en-US" dirty="0"/>
              <a:t>参数可以进行查看</a:t>
            </a:r>
            <a:r>
              <a:rPr lang="en-US" altLang="zh-CN" dirty="0"/>
              <a:t>)</a:t>
            </a:r>
            <a:endParaRPr lang="zh-CN" altLang="en-US" dirty="0"/>
          </a:p>
          <a:p>
            <a:pPr marL="1200150" lvl="2" indent="-285750">
              <a:lnSpc>
                <a:spcPct val="170000"/>
              </a:lnSpc>
            </a:pPr>
            <a:r>
              <a:rPr lang="en-US" altLang="zh-CN" dirty="0"/>
              <a:t>output[n] = f(prompt + output[:n-1])</a:t>
            </a:r>
          </a:p>
          <a:p>
            <a:pPr marL="1200150" lvl="2" indent="-285750">
              <a:lnSpc>
                <a:spcPct val="170000"/>
              </a:lnSpc>
            </a:pPr>
            <a:r>
              <a:rPr lang="zh-CN" altLang="en-US" dirty="0"/>
              <a:t>为了结果的多样性</a:t>
            </a:r>
            <a:r>
              <a:rPr lang="en-US" altLang="zh-CN" dirty="0"/>
              <a:t>, </a:t>
            </a:r>
            <a:r>
              <a:rPr lang="zh-CN" altLang="en-US" dirty="0"/>
              <a:t>我们可以对产生的概率分布做一些变换</a:t>
            </a:r>
            <a:endParaRPr lang="en-US" altLang="zh-CN" dirty="0"/>
          </a:p>
          <a:p>
            <a:pPr marL="1657350" lvl="3" indent="-285750">
              <a:lnSpc>
                <a:spcPct val="170000"/>
              </a:lnSpc>
            </a:pPr>
            <a:r>
              <a:rPr lang="en-US" altLang="zh-CN" dirty="0"/>
              <a:t>Top P</a:t>
            </a:r>
          </a:p>
          <a:p>
            <a:pPr marL="1657350" lvl="3" indent="-285750">
              <a:lnSpc>
                <a:spcPct val="170000"/>
              </a:lnSpc>
            </a:pPr>
            <a:r>
              <a:rPr lang="en-US" altLang="zh-CN" dirty="0"/>
              <a:t>Top k</a:t>
            </a:r>
          </a:p>
          <a:p>
            <a:pPr marL="1657350" lvl="3" indent="-285750">
              <a:lnSpc>
                <a:spcPct val="170000"/>
              </a:lnSpc>
            </a:pPr>
            <a:r>
              <a:rPr lang="en-US" altLang="zh-CN" dirty="0"/>
              <a:t>Temperature</a:t>
            </a:r>
          </a:p>
          <a:p>
            <a:pPr marL="1657350" lvl="3" indent="-285750">
              <a:lnSpc>
                <a:spcPct val="170000"/>
              </a:lnSpc>
            </a:pPr>
            <a:r>
              <a:rPr lang="en-US" altLang="zh-CN" dirty="0"/>
              <a:t>...</a:t>
            </a:r>
          </a:p>
          <a:p>
            <a:pPr marL="742950" lvl="1" indent="-285750">
              <a:lnSpc>
                <a:spcPct val="170000"/>
              </a:lnSpc>
            </a:pPr>
            <a:r>
              <a:rPr lang="en-US" altLang="zh-CN" dirty="0"/>
              <a:t>Token: </a:t>
            </a:r>
            <a:r>
              <a:rPr lang="en-US" altLang="zh-CN" dirty="0">
                <a:hlinkClick r:id="rId4"/>
              </a:rPr>
              <a:t>https://platform.openai.com/tokenizer</a:t>
            </a:r>
            <a:endParaRPr lang="en-US" altLang="zh-CN" dirty="0"/>
          </a:p>
          <a:p>
            <a:pPr marL="1200150" lvl="2" indent="-285750">
              <a:lnSpc>
                <a:spcPct val="170000"/>
              </a:lnSpc>
            </a:pPr>
            <a:r>
              <a:rPr lang="zh-CN" altLang="en-US" dirty="0"/>
              <a:t>每个模型对文字的编码都不太一样</a:t>
            </a:r>
            <a:endParaRPr lang="en-US" altLang="zh-CN" dirty="0"/>
          </a:p>
          <a:p>
            <a:pPr marL="1200150" lvl="2" indent="-285750">
              <a:lnSpc>
                <a:spcPct val="170000"/>
              </a:lnSpc>
            </a:pPr>
            <a:r>
              <a:rPr lang="en-US" altLang="zh-CN" dirty="0">
                <a:hlinkClick r:id="rId5"/>
              </a:rPr>
              <a:t>https://huggingface.co/Qwen/Qwen2.5-7B/tree/main</a:t>
            </a:r>
            <a:endParaRPr lang="en-US" altLang="zh-CN" dirty="0"/>
          </a:p>
          <a:p>
            <a:pPr marL="742950" lvl="1" indent="-285750">
              <a:lnSpc>
                <a:spcPct val="170000"/>
              </a:lnSpc>
            </a:pPr>
            <a:r>
              <a:rPr lang="en-US" altLang="zh-CN" dirty="0"/>
              <a:t>context size (input + output): </a:t>
            </a:r>
            <a:r>
              <a:rPr lang="zh-CN" altLang="en-US" dirty="0"/>
              <a:t>决定了 </a:t>
            </a:r>
            <a:r>
              <a:rPr lang="en-US" altLang="zh-CN" dirty="0"/>
              <a:t>LLM </a:t>
            </a:r>
            <a:r>
              <a:rPr lang="zh-CN" altLang="en-US" dirty="0"/>
              <a:t>能处理多大的数据集</a:t>
            </a:r>
          </a:p>
          <a:p>
            <a:pPr marL="1200150" lvl="2" indent="-285750">
              <a:lnSpc>
                <a:spcPct val="130000"/>
              </a:lnSpc>
            </a:pPr>
            <a:endParaRPr lang="en-US" altLang="zh-CN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B6C6B0F-B9B4-2562-F968-5E80DE50E66B}"/>
              </a:ext>
            </a:extLst>
          </p:cNvPr>
          <p:cNvCxnSpPr/>
          <p:nvPr/>
        </p:nvCxnSpPr>
        <p:spPr>
          <a:xfrm>
            <a:off x="0" y="681037"/>
            <a:ext cx="1224213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94851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D25D2F-C0AB-5EB4-EB2E-E32C19CDE6C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3812"/>
            <a:ext cx="10515600" cy="657225"/>
          </a:xfrm>
        </p:spPr>
        <p:txBody>
          <a:bodyPr>
            <a:normAutofit fontScale="90000"/>
          </a:bodyPr>
          <a:lstStyle/>
          <a:p>
            <a:r>
              <a:rPr lang="zh-CN" altLang="en-US" dirty="0"/>
              <a:t>常见调节参数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21F1D5-821B-3223-2421-41D496F79DE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752061" y="986320"/>
            <a:ext cx="10515600" cy="5434353"/>
          </a:xfrm>
        </p:spPr>
        <p:txBody>
          <a:bodyPr>
            <a:normAutofit fontScale="85000" lnSpcReduction="20000"/>
          </a:bodyPr>
          <a:lstStyle/>
          <a:p>
            <a:pPr marL="285750" indent="-285750">
              <a:lnSpc>
                <a:spcPct val="160000"/>
              </a:lnSpc>
            </a:pPr>
            <a:r>
              <a:rPr lang="en-US" altLang="zh-CN" dirty="0">
                <a:hlinkClick r:id="rId2"/>
              </a:rPr>
              <a:t>https://xv44586.github.io/2023/03/10/llm-inf/index.html</a:t>
            </a:r>
            <a:endParaRPr lang="en-US" altLang="zh-CN" dirty="0"/>
          </a:p>
          <a:p>
            <a:pPr marL="285750" indent="-285750">
              <a:lnSpc>
                <a:spcPct val="160000"/>
              </a:lnSpc>
            </a:pPr>
            <a:r>
              <a:rPr lang="en-US" altLang="zh-CN" dirty="0" err="1"/>
              <a:t>tempature</a:t>
            </a:r>
            <a:endParaRPr lang="en-US" altLang="zh-CN" dirty="0"/>
          </a:p>
          <a:p>
            <a:pPr lvl="1">
              <a:lnSpc>
                <a:spcPct val="160000"/>
              </a:lnSpc>
            </a:pPr>
            <a:r>
              <a:rPr lang="zh-CN" altLang="en-US" dirty="0"/>
              <a:t>作用在归一化过程中</a:t>
            </a:r>
            <a:r>
              <a:rPr lang="en-US" altLang="zh-CN" dirty="0"/>
              <a:t>( </a:t>
            </a:r>
            <a:r>
              <a:rPr lang="en-US" altLang="zh-CN" dirty="0" err="1"/>
              <a:t>softmax</a:t>
            </a:r>
            <a:r>
              <a:rPr lang="en-US" altLang="zh-CN" dirty="0"/>
              <a:t> )</a:t>
            </a:r>
          </a:p>
          <a:p>
            <a:pPr marL="285750" indent="-285750">
              <a:lnSpc>
                <a:spcPct val="160000"/>
              </a:lnSpc>
            </a:pPr>
            <a:r>
              <a:rPr lang="en-US" altLang="zh-CN" dirty="0"/>
              <a:t>top k</a:t>
            </a:r>
          </a:p>
          <a:p>
            <a:pPr lvl="1">
              <a:lnSpc>
                <a:spcPct val="160000"/>
              </a:lnSpc>
            </a:pPr>
            <a:r>
              <a:rPr lang="en-US" altLang="zh-CN" dirty="0"/>
              <a:t>https://www.zhihu.com/tardis/zm/art/647813179?source_id=1003</a:t>
            </a:r>
          </a:p>
          <a:p>
            <a:pPr>
              <a:lnSpc>
                <a:spcPct val="160000"/>
              </a:lnSpc>
            </a:pPr>
            <a:r>
              <a:rPr lang="en-US" altLang="zh-CN" dirty="0" err="1"/>
              <a:t>logit_bias</a:t>
            </a:r>
            <a:endParaRPr lang="en-US" altLang="zh-CN" dirty="0"/>
          </a:p>
          <a:p>
            <a:pPr marL="285750" indent="-285750">
              <a:lnSpc>
                <a:spcPct val="160000"/>
              </a:lnSpc>
            </a:pPr>
            <a:r>
              <a:rPr lang="en-US" altLang="zh-CN" dirty="0"/>
              <a:t>top p</a:t>
            </a:r>
          </a:p>
          <a:p>
            <a:pPr marL="285750" indent="-285750">
              <a:lnSpc>
                <a:spcPct val="160000"/>
              </a:lnSpc>
            </a:pPr>
            <a:r>
              <a:rPr lang="en-US" altLang="zh-CN" dirty="0" err="1"/>
              <a:t>presence_penalty</a:t>
            </a:r>
            <a:r>
              <a:rPr lang="en-US" altLang="zh-CN" dirty="0"/>
              <a:t> &amp; </a:t>
            </a:r>
            <a:r>
              <a:rPr lang="en-US" altLang="zh-CN" dirty="0" err="1"/>
              <a:t>frequency_penalty</a:t>
            </a:r>
            <a:endParaRPr lang="en-US" altLang="zh-CN" dirty="0"/>
          </a:p>
          <a:p>
            <a:pPr marL="285750" indent="-285750">
              <a:lnSpc>
                <a:spcPct val="160000"/>
              </a:lnSpc>
            </a:pPr>
            <a:r>
              <a:rPr lang="en-US" altLang="zh-CN" dirty="0"/>
              <a:t>structure output</a:t>
            </a:r>
          </a:p>
          <a:p>
            <a:pPr marL="0" indent="0">
              <a:buNone/>
            </a:pPr>
            <a:endParaRPr lang="en-US" altLang="zh-CN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B6C6B0F-B9B4-2562-F968-5E80DE50E66B}"/>
              </a:ext>
            </a:extLst>
          </p:cNvPr>
          <p:cNvCxnSpPr/>
          <p:nvPr/>
        </p:nvCxnSpPr>
        <p:spPr>
          <a:xfrm>
            <a:off x="0" y="681037"/>
            <a:ext cx="1224213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84389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D25D2F-C0AB-5EB4-EB2E-E32C19CDE6C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3812"/>
            <a:ext cx="10515600" cy="657225"/>
          </a:xfrm>
        </p:spPr>
        <p:txBody>
          <a:bodyPr>
            <a:normAutofit fontScale="90000"/>
          </a:bodyPr>
          <a:lstStyle/>
          <a:p>
            <a:r>
              <a:rPr lang="zh-CN" altLang="en-US" dirty="0"/>
              <a:t>大模型的优势与缺陷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21F1D5-821B-3223-2421-41D496F79DE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02956" y="774926"/>
            <a:ext cx="5114441" cy="5935838"/>
          </a:xfrm>
        </p:spPr>
        <p:txBody>
          <a:bodyPr>
            <a:normAutofit/>
          </a:bodyPr>
          <a:lstStyle/>
          <a:p>
            <a:pPr marL="742950" lvl="1" indent="-285750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/>
              <a:t>优势</a:t>
            </a:r>
          </a:p>
          <a:p>
            <a:pPr marL="1143000" lvl="2" indent="-228600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zh-CN" altLang="en-US" dirty="0"/>
              <a:t>闪电处理速度快</a:t>
            </a:r>
            <a:endParaRPr lang="en-US" altLang="zh-CN" dirty="0"/>
          </a:p>
          <a:p>
            <a:pPr lvl="3">
              <a:lnSpc>
                <a:spcPct val="170000"/>
              </a:lnSpc>
            </a:pPr>
            <a:r>
              <a:rPr lang="zh-CN" altLang="en-US" sz="2000" dirty="0"/>
              <a:t>快速阅读资料</a:t>
            </a:r>
          </a:p>
          <a:p>
            <a:pPr marL="1143000" lvl="2" indent="-228600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zh-CN" altLang="en-US" dirty="0"/>
              <a:t>知识广度</a:t>
            </a:r>
            <a:endParaRPr lang="en-US" altLang="zh-CN" dirty="0"/>
          </a:p>
          <a:p>
            <a:pPr lvl="2">
              <a:lnSpc>
                <a:spcPct val="170000"/>
              </a:lnSpc>
            </a:pPr>
            <a:r>
              <a:rPr lang="zh-CN" altLang="en-US" dirty="0"/>
              <a:t>多任务学习</a:t>
            </a:r>
            <a:endParaRPr lang="en-US" altLang="zh-CN" dirty="0"/>
          </a:p>
          <a:p>
            <a:pPr lvl="3">
              <a:lnSpc>
                <a:spcPct val="170000"/>
              </a:lnSpc>
            </a:pPr>
            <a:r>
              <a:rPr lang="zh-CN" altLang="en-US" sz="2000" dirty="0"/>
              <a:t>翻译</a:t>
            </a:r>
            <a:r>
              <a:rPr lang="en-US" altLang="zh-CN" sz="2000" dirty="0"/>
              <a:t>, </a:t>
            </a:r>
            <a:r>
              <a:rPr lang="zh-CN" altLang="en-US" sz="2000" dirty="0"/>
              <a:t>摘要</a:t>
            </a:r>
            <a:endParaRPr lang="en-US" altLang="zh-CN" sz="2000" dirty="0"/>
          </a:p>
          <a:p>
            <a:pPr lvl="2">
              <a:lnSpc>
                <a:spcPct val="170000"/>
              </a:lnSpc>
            </a:pPr>
            <a:r>
              <a:rPr lang="zh-CN" altLang="en-US" dirty="0"/>
              <a:t>跨语言迁移性</a:t>
            </a:r>
            <a:endParaRPr lang="en-US" altLang="zh-CN" dirty="0"/>
          </a:p>
          <a:p>
            <a:pPr lvl="2">
              <a:lnSpc>
                <a:spcPct val="170000"/>
              </a:lnSpc>
            </a:pPr>
            <a:r>
              <a:rPr lang="zh-CN" altLang="en-US" dirty="0"/>
              <a:t>文本生成能力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B6C6B0F-B9B4-2562-F968-5E80DE50E66B}"/>
              </a:ext>
            </a:extLst>
          </p:cNvPr>
          <p:cNvCxnSpPr/>
          <p:nvPr/>
        </p:nvCxnSpPr>
        <p:spPr>
          <a:xfrm>
            <a:off x="0" y="681037"/>
            <a:ext cx="1224213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61397AB7-6E25-D467-61CE-DF04F6E7C9E7}"/>
              </a:ext>
            </a:extLst>
          </p:cNvPr>
          <p:cNvSpPr txBox="1"/>
          <p:nvPr/>
        </p:nvSpPr>
        <p:spPr>
          <a:xfrm>
            <a:off x="13353949" y="2000472"/>
            <a:ext cx="490397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大模型能够做什么</a:t>
            </a:r>
            <a:endParaRPr lang="en-US" altLang="zh-CN" dirty="0"/>
          </a:p>
          <a:p>
            <a:r>
              <a:rPr lang="zh-CN" altLang="en-US" dirty="0"/>
              <a:t>不能做什么</a:t>
            </a:r>
            <a:endParaRPr lang="en-US" altLang="zh-CN" dirty="0"/>
          </a:p>
          <a:p>
            <a:r>
              <a:rPr lang="zh-CN" altLang="en-US" dirty="0"/>
              <a:t>哪些方面做得好</a:t>
            </a:r>
            <a:endParaRPr lang="en-US" altLang="zh-CN" dirty="0"/>
          </a:p>
          <a:p>
            <a:r>
              <a:rPr lang="zh-CN" altLang="en-US" dirty="0"/>
              <a:t>哪些方面做的不好</a:t>
            </a:r>
          </a:p>
          <a:p>
            <a:endParaRPr lang="en-US" altLang="zh-CN" dirty="0"/>
          </a:p>
          <a:p>
            <a:pPr marL="285750" indent="-285750">
              <a:buFontTx/>
              <a:buChar char="-"/>
            </a:pPr>
            <a:r>
              <a:rPr lang="zh-CN" altLang="en-US" dirty="0"/>
              <a:t>长上下文建模</a:t>
            </a:r>
            <a:endParaRPr lang="en-US" altLang="zh-CN" dirty="0"/>
          </a:p>
          <a:p>
            <a:pPr marL="285750" indent="-285750">
              <a:buFontTx/>
              <a:buChar char="-"/>
            </a:pPr>
            <a:r>
              <a:rPr lang="zh-CN" altLang="en-US" dirty="0"/>
              <a:t>多任务学习</a:t>
            </a:r>
            <a:endParaRPr lang="en-US" altLang="zh-CN" dirty="0"/>
          </a:p>
          <a:p>
            <a:pPr marL="742950" lvl="1" indent="-285750">
              <a:buFontTx/>
              <a:buChar char="-"/>
            </a:pPr>
            <a:r>
              <a:rPr lang="zh-CN" altLang="en-US" dirty="0"/>
              <a:t>翻译</a:t>
            </a:r>
            <a:r>
              <a:rPr lang="en-US" altLang="zh-CN" dirty="0"/>
              <a:t>, </a:t>
            </a:r>
            <a:r>
              <a:rPr lang="zh-CN" altLang="en-US" dirty="0"/>
              <a:t>摘要</a:t>
            </a:r>
            <a:r>
              <a:rPr lang="en-US" altLang="zh-CN" dirty="0"/>
              <a:t>,  </a:t>
            </a:r>
            <a:r>
              <a:rPr lang="zh-CN" altLang="en-US" dirty="0"/>
              <a:t>作文批改</a:t>
            </a:r>
            <a:endParaRPr lang="en-US" altLang="zh-CN" dirty="0"/>
          </a:p>
          <a:p>
            <a:pPr marL="285750" indent="-285750">
              <a:buFontTx/>
              <a:buChar char="-"/>
            </a:pPr>
            <a:r>
              <a:rPr lang="zh-CN" altLang="en-US" dirty="0"/>
              <a:t>跨语言迁移性</a:t>
            </a:r>
            <a:endParaRPr lang="en-US" altLang="zh-CN" dirty="0"/>
          </a:p>
          <a:p>
            <a:pPr marL="285750" indent="-285750">
              <a:buFontTx/>
              <a:buChar char="-"/>
            </a:pPr>
            <a:r>
              <a:rPr lang="zh-CN" altLang="en-US" dirty="0"/>
              <a:t>文本生成能力</a:t>
            </a:r>
            <a:endParaRPr lang="en-US" altLang="zh-CN" dirty="0"/>
          </a:p>
          <a:p>
            <a:pPr marL="285750" indent="-285750">
              <a:buFontTx/>
              <a:buChar char="-"/>
            </a:pPr>
            <a:endParaRPr lang="en-US" altLang="zh-CN" dirty="0"/>
          </a:p>
          <a:p>
            <a:pPr marL="285750" indent="-285750">
              <a:buFontTx/>
              <a:buChar char="-"/>
            </a:pPr>
            <a:r>
              <a:rPr lang="zh-CN" altLang="en-US" dirty="0"/>
              <a:t>真正的 </a:t>
            </a:r>
            <a:r>
              <a:rPr lang="en-US" altLang="zh-CN" dirty="0"/>
              <a:t>AGI </a:t>
            </a:r>
            <a:r>
              <a:rPr lang="zh-CN" altLang="en-US" dirty="0"/>
              <a:t>系统</a:t>
            </a:r>
            <a:endParaRPr lang="en-US" altLang="zh-CN" dirty="0"/>
          </a:p>
          <a:p>
            <a:pPr marL="742950" lvl="1" indent="-285750">
              <a:buFontTx/>
              <a:buChar char="-"/>
            </a:pPr>
            <a:r>
              <a:rPr lang="zh-CN" altLang="en-US" dirty="0"/>
              <a:t>理解物理世界</a:t>
            </a:r>
            <a:endParaRPr lang="en-US" altLang="zh-CN" dirty="0"/>
          </a:p>
          <a:p>
            <a:pPr marL="742950" lvl="1" indent="-285750">
              <a:buFontTx/>
              <a:buChar char="-"/>
            </a:pPr>
            <a:r>
              <a:rPr lang="zh-CN" altLang="en-US" dirty="0"/>
              <a:t>拥有长久准确记忆</a:t>
            </a:r>
            <a:endParaRPr lang="en-US" altLang="zh-CN" dirty="0"/>
          </a:p>
          <a:p>
            <a:pPr marL="742950" lvl="1" indent="-285750">
              <a:buFontTx/>
              <a:buChar char="-"/>
            </a:pPr>
            <a:r>
              <a:rPr lang="zh-CN" altLang="en-US" dirty="0"/>
              <a:t>可以推理</a:t>
            </a:r>
            <a:endParaRPr lang="en-US" altLang="zh-CN" dirty="0"/>
          </a:p>
          <a:p>
            <a:pPr marL="742950" lvl="1" indent="-285750">
              <a:buFontTx/>
              <a:buChar char="-"/>
            </a:pPr>
            <a:r>
              <a:rPr lang="zh-CN" altLang="en-US" dirty="0"/>
              <a:t>可以分层次规划</a:t>
            </a:r>
            <a:endParaRPr lang="en-US" altLang="zh-CN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DB1817F-EA1E-8924-B86F-72F70A63F698}"/>
              </a:ext>
            </a:extLst>
          </p:cNvPr>
          <p:cNvSpPr txBox="1"/>
          <p:nvPr/>
        </p:nvSpPr>
        <p:spPr>
          <a:xfrm>
            <a:off x="6493004" y="955477"/>
            <a:ext cx="5902272" cy="36926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/>
              <a:t>局限性</a:t>
            </a:r>
            <a:endParaRPr lang="en-US" altLang="zh-CN" sz="2000" dirty="0"/>
          </a:p>
          <a:p>
            <a:pPr marL="1200150" lvl="2" indent="-285750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/>
              <a:t>推理能力有限</a:t>
            </a:r>
            <a:endParaRPr lang="en-US" altLang="zh-CN" sz="2000" dirty="0"/>
          </a:p>
          <a:p>
            <a:pPr marL="1143000" lvl="2" indent="-228600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/>
              <a:t>幻觉制造机</a:t>
            </a:r>
          </a:p>
          <a:p>
            <a:pPr marL="1143000" lvl="2" indent="-228600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/>
              <a:t>时效性</a:t>
            </a:r>
          </a:p>
          <a:p>
            <a:pPr marL="1143000" lvl="2" indent="-228600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/>
              <a:t>上下文限制</a:t>
            </a:r>
            <a:endParaRPr lang="en-US" altLang="zh-CN" sz="2000" dirty="0"/>
          </a:p>
          <a:p>
            <a:pPr marL="1143000" lvl="2" indent="-228600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/>
              <a:t>理解物理世界</a:t>
            </a:r>
            <a:endParaRPr lang="en-US" altLang="zh-CN" sz="2000" dirty="0"/>
          </a:p>
          <a:p>
            <a:pPr marL="1143000" lvl="2" indent="-228600">
              <a:lnSpc>
                <a:spcPct val="170000"/>
              </a:lnSpc>
              <a:buFont typeface="Arial" panose="020B0604020202020204" pitchFamily="34" charset="0"/>
              <a:buChar char="•"/>
            </a:pP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0737364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D25D2F-C0AB-5EB4-EB2E-E32C19CDE6C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3812"/>
            <a:ext cx="10515600" cy="657225"/>
          </a:xfrm>
        </p:spPr>
        <p:txBody>
          <a:bodyPr>
            <a:normAutofit fontScale="90000"/>
          </a:bodyPr>
          <a:lstStyle/>
          <a:p>
            <a:r>
              <a:rPr lang="zh-CN" altLang="en-US" dirty="0"/>
              <a:t>大模型的优势与缺陷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B6C6B0F-B9B4-2562-F968-5E80DE50E66B}"/>
              </a:ext>
            </a:extLst>
          </p:cNvPr>
          <p:cNvCxnSpPr/>
          <p:nvPr/>
        </p:nvCxnSpPr>
        <p:spPr>
          <a:xfrm>
            <a:off x="0" y="681037"/>
            <a:ext cx="1224213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B56022F9-B8B9-1266-3E09-A1122AFE8E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462" y="789202"/>
            <a:ext cx="6433672" cy="596106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9B0C76A-1597-C691-B3AF-A23FE1F1CFCF}"/>
              </a:ext>
            </a:extLst>
          </p:cNvPr>
          <p:cNvSpPr txBox="1"/>
          <p:nvPr/>
        </p:nvSpPr>
        <p:spPr>
          <a:xfrm>
            <a:off x="6730560" y="1401020"/>
            <a:ext cx="5251988" cy="38318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把 </a:t>
            </a:r>
            <a:r>
              <a:rPr lang="en-US" altLang="zh-CN" dirty="0"/>
              <a:t>LLM </a:t>
            </a:r>
            <a:r>
              <a:rPr lang="zh-CN" altLang="en-US" dirty="0"/>
              <a:t>看做一个 刚毕业的大学生</a:t>
            </a:r>
            <a:r>
              <a:rPr lang="en-US" altLang="zh-CN" dirty="0"/>
              <a:t>,  </a:t>
            </a:r>
            <a:r>
              <a:rPr lang="zh-CN" altLang="en-US" dirty="0"/>
              <a:t>它不了解你的事情</a:t>
            </a:r>
            <a:r>
              <a:rPr lang="en-US" altLang="zh-CN" dirty="0"/>
              <a:t>, </a:t>
            </a:r>
            <a:r>
              <a:rPr lang="zh-CN" altLang="en-US" dirty="0"/>
              <a:t>但是拥有一般人的知识与理解能力</a:t>
            </a:r>
            <a:endParaRPr lang="en-US" altLang="zh-CN" dirty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dirty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/>
              <a:t>鲁迅的写作风格</a:t>
            </a:r>
            <a:endParaRPr lang="en-US" altLang="zh-CN" dirty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/>
              <a:t>模仿何同学拒绝网约车司机好评博文</a:t>
            </a:r>
            <a:endParaRPr lang="en-US" altLang="zh-CN" dirty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/>
              <a:t>Excel </a:t>
            </a:r>
            <a:r>
              <a:rPr lang="zh-CN" altLang="en-US" dirty="0"/>
              <a:t>的使用技巧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/>
              <a:t>Google </a:t>
            </a:r>
            <a:r>
              <a:rPr lang="zh-CN" altLang="en-US" dirty="0"/>
              <a:t>的搜索技巧</a:t>
            </a:r>
            <a:endParaRPr lang="en-US" altLang="zh-CN" dirty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/>
              <a:t>阿里成立时间</a:t>
            </a:r>
            <a:endParaRPr lang="en-US" altLang="zh-CN" dirty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/>
              <a:t>人类生命的意义</a:t>
            </a:r>
            <a:endParaRPr lang="en-US" altLang="zh-CN" dirty="0"/>
          </a:p>
          <a:p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4267286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1247</TotalTime>
  <Words>1804</Words>
  <Application>Microsoft Office PowerPoint</Application>
  <PresentationFormat>Widescreen</PresentationFormat>
  <Paragraphs>315</Paragraphs>
  <Slides>19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-apple-system</vt:lpstr>
      <vt:lpstr>等线</vt:lpstr>
      <vt:lpstr>等线 Light</vt:lpstr>
      <vt:lpstr>Arial</vt:lpstr>
      <vt:lpstr>Source Code Pro</vt:lpstr>
      <vt:lpstr>Wingdings</vt:lpstr>
      <vt:lpstr>Office Theme</vt:lpstr>
      <vt:lpstr>LLM 初探</vt:lpstr>
      <vt:lpstr>PowerPoint Presentation</vt:lpstr>
      <vt:lpstr>PowerPoint Presentation</vt:lpstr>
      <vt:lpstr>模型分类</vt:lpstr>
      <vt:lpstr>大模型工作原理: 文字接龙</vt:lpstr>
      <vt:lpstr>大模型工作原理: 文字接龙</vt:lpstr>
      <vt:lpstr>常见调节参数</vt:lpstr>
      <vt:lpstr>大模型的优势与缺陷</vt:lpstr>
      <vt:lpstr>大模型的优势与缺陷</vt:lpstr>
      <vt:lpstr>优化大模型手段</vt:lpstr>
      <vt:lpstr>优化大模型-提示词工程</vt:lpstr>
      <vt:lpstr>优化大模型-提示词工程</vt:lpstr>
      <vt:lpstr>优化大模型-RAG</vt:lpstr>
      <vt:lpstr>部署</vt:lpstr>
      <vt:lpstr>PowerPoint Presentation</vt:lpstr>
      <vt:lpstr>LLM 应用</vt:lpstr>
      <vt:lpstr>LLM 应用</vt:lpstr>
      <vt:lpstr>应用案例</vt:lpstr>
      <vt:lpstr>学习资料推荐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t71922</dc:creator>
  <cp:lastModifiedBy>t71922</cp:lastModifiedBy>
  <cp:revision>134</cp:revision>
  <dcterms:created xsi:type="dcterms:W3CDTF">2025-05-06T14:11:25Z</dcterms:created>
  <dcterms:modified xsi:type="dcterms:W3CDTF">2025-05-10T18:48:52Z</dcterms:modified>
</cp:coreProperties>
</file>